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0"/>
  </p:notesMasterIdLst>
  <p:sldIdLst>
    <p:sldId id="256" r:id="rId2"/>
    <p:sldId id="325" r:id="rId3"/>
    <p:sldId id="326" r:id="rId4"/>
    <p:sldId id="321" r:id="rId5"/>
    <p:sldId id="322" r:id="rId6"/>
    <p:sldId id="323" r:id="rId7"/>
    <p:sldId id="324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8" r:id="rId18"/>
    <p:sldId id="329" r:id="rId19"/>
    <p:sldId id="330" r:id="rId20"/>
    <p:sldId id="258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1" r:id="rId30"/>
    <p:sldId id="292" r:id="rId31"/>
    <p:sldId id="293" r:id="rId32"/>
    <p:sldId id="298" r:id="rId33"/>
    <p:sldId id="302" r:id="rId34"/>
    <p:sldId id="303" r:id="rId35"/>
    <p:sldId id="305" r:id="rId36"/>
    <p:sldId id="306" r:id="rId37"/>
    <p:sldId id="299" r:id="rId38"/>
    <p:sldId id="300" r:id="rId39"/>
    <p:sldId id="265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6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307" r:id="rId56"/>
    <p:sldId id="327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69" r:id="rId96"/>
    <p:sldId id="370" r:id="rId97"/>
    <p:sldId id="371" r:id="rId98"/>
    <p:sldId id="372" r:id="rId99"/>
    <p:sldId id="373" r:id="rId100"/>
    <p:sldId id="374" r:id="rId101"/>
    <p:sldId id="375" r:id="rId102"/>
    <p:sldId id="376" r:id="rId103"/>
    <p:sldId id="377" r:id="rId104"/>
    <p:sldId id="378" r:id="rId105"/>
    <p:sldId id="379" r:id="rId106"/>
    <p:sldId id="380" r:id="rId107"/>
    <p:sldId id="381" r:id="rId108"/>
    <p:sldId id="382" r:id="rId109"/>
    <p:sldId id="383" r:id="rId110"/>
    <p:sldId id="384" r:id="rId111"/>
    <p:sldId id="385" r:id="rId112"/>
    <p:sldId id="386" r:id="rId113"/>
    <p:sldId id="387" r:id="rId114"/>
    <p:sldId id="388" r:id="rId115"/>
    <p:sldId id="389" r:id="rId116"/>
    <p:sldId id="390" r:id="rId117"/>
    <p:sldId id="391" r:id="rId118"/>
    <p:sldId id="392" r:id="rId119"/>
    <p:sldId id="393" r:id="rId120"/>
    <p:sldId id="394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3" r:id="rId130"/>
    <p:sldId id="404" r:id="rId131"/>
    <p:sldId id="405" r:id="rId132"/>
    <p:sldId id="406" r:id="rId133"/>
    <p:sldId id="407" r:id="rId134"/>
    <p:sldId id="408" r:id="rId135"/>
    <p:sldId id="409" r:id="rId136"/>
    <p:sldId id="410" r:id="rId137"/>
    <p:sldId id="411" r:id="rId138"/>
    <p:sldId id="412" r:id="rId139"/>
    <p:sldId id="413" r:id="rId140"/>
    <p:sldId id="414" r:id="rId141"/>
    <p:sldId id="415" r:id="rId142"/>
    <p:sldId id="416" r:id="rId143"/>
    <p:sldId id="417" r:id="rId144"/>
    <p:sldId id="418" r:id="rId145"/>
    <p:sldId id="419" r:id="rId146"/>
    <p:sldId id="420" r:id="rId147"/>
    <p:sldId id="421" r:id="rId148"/>
    <p:sldId id="422" r:id="rId149"/>
    <p:sldId id="423" r:id="rId150"/>
    <p:sldId id="424" r:id="rId151"/>
    <p:sldId id="425" r:id="rId152"/>
    <p:sldId id="426" r:id="rId153"/>
    <p:sldId id="427" r:id="rId154"/>
    <p:sldId id="428" r:id="rId155"/>
    <p:sldId id="429" r:id="rId156"/>
    <p:sldId id="430" r:id="rId157"/>
    <p:sldId id="431" r:id="rId158"/>
    <p:sldId id="432" r:id="rId159"/>
    <p:sldId id="433" r:id="rId160"/>
    <p:sldId id="434" r:id="rId161"/>
    <p:sldId id="435" r:id="rId162"/>
    <p:sldId id="436" r:id="rId163"/>
    <p:sldId id="437" r:id="rId164"/>
    <p:sldId id="438" r:id="rId165"/>
    <p:sldId id="439" r:id="rId166"/>
    <p:sldId id="440" r:id="rId167"/>
    <p:sldId id="441" r:id="rId168"/>
    <p:sldId id="442" r:id="rId1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3" autoAdjust="0"/>
    <p:restoredTop sz="94676" autoAdjust="0"/>
  </p:normalViewPr>
  <p:slideViewPr>
    <p:cSldViewPr snapToGrid="0">
      <p:cViewPr varScale="1">
        <p:scale>
          <a:sx n="90" d="100"/>
          <a:sy n="90" d="100"/>
        </p:scale>
        <p:origin x="192" y="-970"/>
      </p:cViewPr>
      <p:guideLst/>
    </p:cSldViewPr>
  </p:slideViewPr>
  <p:outlineViewPr>
    <p:cViewPr>
      <p:scale>
        <a:sx n="33" d="100"/>
        <a:sy n="33" d="100"/>
      </p:scale>
      <p:origin x="0" y="-51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0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17C93-8653-4D65-8F2A-4726744FEBAF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9DB86-C88F-4E4B-875A-021F32C1E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3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2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8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40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43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03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71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09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44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99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9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2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0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4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9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92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DB86-C88F-4E4B-875A-021F32C1E28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71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9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20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3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2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8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3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6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3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90BF3-B9B2-490B-802D-9708DDB06D7E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DFB68-92B3-4119-872F-9FD441F7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9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36.png"/><Relationship Id="rId4" Type="http://schemas.openxmlformats.org/officeDocument/2006/relationships/image" Target="../media/image10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3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91.png"/><Relationship Id="rId4" Type="http://schemas.openxmlformats.org/officeDocument/2006/relationships/image" Target="../media/image10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91.png"/><Relationship Id="rId4" Type="http://schemas.openxmlformats.org/officeDocument/2006/relationships/image" Target="../media/image3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38.png"/><Relationship Id="rId4" Type="http://schemas.openxmlformats.org/officeDocument/2006/relationships/image" Target="../media/image9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1.png"/><Relationship Id="rId7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38.png"/><Relationship Id="rId9" Type="http://schemas.openxmlformats.org/officeDocument/2006/relationships/image" Target="../media/image12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15.png"/><Relationship Id="rId7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8.png"/><Relationship Id="rId4" Type="http://schemas.openxmlformats.org/officeDocument/2006/relationships/image" Target="../media/image9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3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0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3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3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1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4.png"/><Relationship Id="rId4" Type="http://schemas.openxmlformats.org/officeDocument/2006/relationships/image" Target="../media/image8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3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36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9.png"/><Relationship Id="rId7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01.png"/><Relationship Id="rId4" Type="http://schemas.openxmlformats.org/officeDocument/2006/relationships/image" Target="../media/image3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9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36.png"/><Relationship Id="rId4" Type="http://schemas.openxmlformats.org/officeDocument/2006/relationships/image" Target="../media/image10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3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91.png"/><Relationship Id="rId4" Type="http://schemas.openxmlformats.org/officeDocument/2006/relationships/image" Target="../media/image10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91.png"/><Relationship Id="rId4" Type="http://schemas.openxmlformats.org/officeDocument/2006/relationships/image" Target="../media/image3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38.png"/><Relationship Id="rId4" Type="http://schemas.openxmlformats.org/officeDocument/2006/relationships/image" Target="../media/image91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1.png"/><Relationship Id="rId7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38.png"/><Relationship Id="rId9" Type="http://schemas.openxmlformats.org/officeDocument/2006/relationships/image" Target="../media/image125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15.png"/><Relationship Id="rId7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8.png"/><Relationship Id="rId4" Type="http://schemas.openxmlformats.org/officeDocument/2006/relationships/image" Target="../media/image9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3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0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3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10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3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1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4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3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9.png"/><Relationship Id="rId7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01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9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36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3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91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91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38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1.png"/><Relationship Id="rId7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38.png"/><Relationship Id="rId9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15.png"/><Relationship Id="rId7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38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3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3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3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png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3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4.png"/><Relationship Id="rId4" Type="http://schemas.openxmlformats.org/officeDocument/2006/relationships/image" Target="../media/image8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3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3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9.png"/><Relationship Id="rId7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01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" y="7255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07627" y="364658"/>
            <a:ext cx="41312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Rodoljub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Petković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(1952,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Konjic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penziji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menadžere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2002.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menadžmenta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2005, </a:t>
            </a:r>
            <a:r>
              <a:rPr lang="az-Cyrl-AZ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magistarsku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utakmice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šampiona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odbranio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2010.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Edukons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BSK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Sloga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Mladost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Kotor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Varoš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Laktaši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funkcioner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dužnosti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FK BSK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Opštinskog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Trenutno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Olimpijskog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nagrađivan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izdvojiti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Specijalno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priznanje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osnivanje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sveukupni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ONDO: Da li Rodoljub Petković postaje funkcioner FK Borac? | Sport | Fudb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r="16872"/>
          <a:stretch/>
        </p:blipFill>
        <p:spPr bwMode="auto">
          <a:xfrm>
            <a:off x="3895301" y="486327"/>
            <a:ext cx="3886523" cy="322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40" r="1942"/>
          <a:stretch/>
        </p:blipFill>
        <p:spPr>
          <a:xfrm>
            <a:off x="103032" y="646831"/>
            <a:ext cx="3966692" cy="54639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3895301" y="3941307"/>
            <a:ext cx="2595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Mr. Rodoljub Petković</a:t>
            </a:r>
          </a:p>
        </p:txBody>
      </p:sp>
    </p:spTree>
    <p:extLst>
      <p:ext uri="{BB962C8B-B14F-4D97-AF65-F5344CB8AC3E}">
        <p14:creationId xmlns:p14="http://schemas.microsoft.com/office/powerpoint/2010/main" val="14495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066" y="3419908"/>
            <a:ext cx="6570991" cy="3338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740" y="2171765"/>
            <a:ext cx="3050437" cy="96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946" y="1278539"/>
            <a:ext cx="1681887" cy="47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91" y="858168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lika 3" descr="Slika koja sadrži odjeća, osoba, Ljudsko lice, majica&#10;&#10;Opis je automatski generiran">
            <a:extLst>
              <a:ext uri="{FF2B5EF4-FFF2-40B4-BE49-F238E27FC236}">
                <a16:creationId xmlns:a16="http://schemas.microsoft.com/office/drawing/2014/main" id="{55F13F7A-C28F-FD88-C04D-93234B070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5589346" y="156785"/>
            <a:ext cx="2417690" cy="3263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9" y="0"/>
            <a:ext cx="4708195" cy="359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890" y="1278539"/>
            <a:ext cx="1681887" cy="473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3" y="0"/>
            <a:ext cx="4708195" cy="3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3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670" y="1393595"/>
            <a:ext cx="1681887" cy="473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9" y="0"/>
            <a:ext cx="4708195" cy="359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810" y="1954371"/>
            <a:ext cx="2765044" cy="805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490" y="3108158"/>
            <a:ext cx="6497510" cy="3920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39" y="184584"/>
            <a:ext cx="2118525" cy="2891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43" y="833946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02426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322" y="2078819"/>
            <a:ext cx="2433021" cy="81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65" y="888447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782" y="1417847"/>
            <a:ext cx="1681887" cy="47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3" y="0"/>
            <a:ext cx="4708195" cy="35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623" y="3168092"/>
            <a:ext cx="6499709" cy="3455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345" y="313507"/>
            <a:ext cx="2640415" cy="268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72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94" y="54037"/>
            <a:ext cx="711662" cy="71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(organiziranje, menadžment ljudskih resursa, vođenje, kontrola)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777" y="-1"/>
            <a:ext cx="4621288" cy="6846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13" y="0"/>
            <a:ext cx="4621288" cy="68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61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82" y="1551791"/>
            <a:ext cx="5498696" cy="1211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51" y="1028897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19" y="0"/>
            <a:ext cx="4708195" cy="359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4" y="179619"/>
            <a:ext cx="1806060" cy="2379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94" y="2959598"/>
            <a:ext cx="6609499" cy="38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" y="684617"/>
            <a:ext cx="5640813" cy="250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9" y="260062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85531"/>
            <a:ext cx="5325920" cy="3585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033" y="3393754"/>
            <a:ext cx="2035682" cy="33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5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63" y="381168"/>
            <a:ext cx="1115815" cy="424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5" y="3324540"/>
            <a:ext cx="5418928" cy="346105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8863" y="805722"/>
            <a:ext cx="5388650" cy="2448205"/>
            <a:chOff x="1430413" y="3145787"/>
            <a:chExt cx="5698355" cy="27705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0413" y="3145787"/>
              <a:ext cx="5698355" cy="25646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9570" y="5568597"/>
              <a:ext cx="5362850" cy="347751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0963" y="848906"/>
            <a:ext cx="1850620" cy="119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297" y="2376763"/>
            <a:ext cx="1866949" cy="4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0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722"/>
            <a:ext cx="5582891" cy="2297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6" y="381168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321" y="442061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34" y="3103023"/>
            <a:ext cx="5437557" cy="3717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011" y="884446"/>
            <a:ext cx="1915936" cy="119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024" y="2940980"/>
            <a:ext cx="2013910" cy="36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549" y="2408424"/>
            <a:ext cx="3050437" cy="961684"/>
          </a:xfrm>
          <a:prstGeom prst="rect">
            <a:avLst/>
          </a:prstGeom>
        </p:spPr>
      </p:pic>
      <p:pic>
        <p:nvPicPr>
          <p:cNvPr id="8" name="Slika 3" descr="Slika koja sadrži odjeća, osoba, Ljudsko lice, majica&#10;&#10;Opis je automatski generiran">
            <a:extLst>
              <a:ext uri="{FF2B5EF4-FFF2-40B4-BE49-F238E27FC236}">
                <a16:creationId xmlns:a16="http://schemas.microsoft.com/office/drawing/2014/main" id="{55F13F7A-C28F-FD88-C04D-93234B070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133223" y="0"/>
            <a:ext cx="2634199" cy="3555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50" y="3804397"/>
            <a:ext cx="1681887" cy="473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24" y="4438776"/>
            <a:ext cx="6796606" cy="155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9" y="3519121"/>
            <a:ext cx="1681887" cy="473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899" y="2500885"/>
            <a:ext cx="3154484" cy="919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" y="130083"/>
            <a:ext cx="2264805" cy="3228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7" y="4088355"/>
            <a:ext cx="7254422" cy="18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8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5" y="637504"/>
            <a:ext cx="3942859" cy="4661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297" y="856219"/>
            <a:ext cx="3539531" cy="2488733"/>
          </a:xfrm>
          <a:prstGeom prst="round2DiagRect">
            <a:avLst>
              <a:gd name="adj1" fmla="val 2310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801423" y="821184"/>
            <a:ext cx="42145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Obrazovanje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BSc 2005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Sveučilište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Bosna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Hercegovina) -Sarajevo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sportske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nauke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2009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Loughborough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Univerzitet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Velika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Britanija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doktorski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studij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2023./2024.-2026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Francuska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UEFA A, B diploma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UEFA Fitness for 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FIFA diploma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fudbalske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medicine</a:t>
            </a:r>
            <a:endParaRPr lang="bs-Latn-B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s-Latn-B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Radno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iskustvo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bs-Latn-B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kineziologiju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/CZSVO2max-Sarajevo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FK Sarajevo - 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FC CERES NEGROS,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Filipini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FC TERENGGANU,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Malezija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Fudbalska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akademija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ACADEMICA Sarajevo,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Međunarod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odnosi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osiguranje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kvaliteta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ekspert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Evropska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Komisija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0478" y="3675522"/>
            <a:ext cx="2723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Mr.sci Slobodan Klačar</a:t>
            </a:r>
          </a:p>
        </p:txBody>
      </p:sp>
    </p:spTree>
    <p:extLst>
      <p:ext uri="{BB962C8B-B14F-4D97-AF65-F5344CB8AC3E}">
        <p14:creationId xmlns:p14="http://schemas.microsoft.com/office/powerpoint/2010/main" val="354386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32" y="2222416"/>
            <a:ext cx="2710737" cy="90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2" y="3419908"/>
            <a:ext cx="1681887" cy="473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6" y="326219"/>
            <a:ext cx="2640415" cy="268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32" y="3927316"/>
            <a:ext cx="6820078" cy="22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9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14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" y="7255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76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700"/>
          <a:stretch/>
        </p:blipFill>
        <p:spPr>
          <a:xfrm>
            <a:off x="30112" y="2676589"/>
            <a:ext cx="12192000" cy="4169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6725" y="1364014"/>
            <a:ext cx="6266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5400" b="1" dirty="0">
                <a:latin typeface="Arial" panose="020B0604020202020204" pitchFamily="34" charset="0"/>
                <a:cs typeface="Arial" panose="020B0604020202020204" pitchFamily="34" charset="0"/>
              </a:rPr>
              <a:t>DOBRODOŠLI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4746" y="2291401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20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42379" y="-1"/>
            <a:ext cx="8453577" cy="6858001"/>
            <a:chOff x="2873829" y="-14058"/>
            <a:chExt cx="9318171" cy="6872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6764" y="-14058"/>
              <a:ext cx="4835236" cy="6872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3829" y="-14057"/>
              <a:ext cx="4482935" cy="687205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113102" y="855483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540" y="3572457"/>
            <a:ext cx="3002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Klačar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Nedim Čović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Mirza Ibrahimović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069" y="5199617"/>
            <a:ext cx="3614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5507" y="2157182"/>
            <a:ext cx="365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POVREDE U PROFESIONALNOM FUDBALU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</p:spTree>
    <p:extLst>
      <p:ext uri="{BB962C8B-B14F-4D97-AF65-F5344CB8AC3E}">
        <p14:creationId xmlns:p14="http://schemas.microsoft.com/office/powerpoint/2010/main" val="3093582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7578155" y="0"/>
            <a:ext cx="4613845" cy="6792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95" r="4034"/>
          <a:stretch/>
        </p:blipFill>
        <p:spPr>
          <a:xfrm>
            <a:off x="3493934" y="0"/>
            <a:ext cx="4069383" cy="6803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275" y="3818694"/>
            <a:ext cx="30024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Rodoljub Petković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166" y="5125321"/>
            <a:ext cx="3276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 Milan Mihajlović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5026" y="2215341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MENADŽMENT SPORTSKIH DOGAĐAJA</a:t>
            </a:r>
          </a:p>
        </p:txBody>
      </p:sp>
    </p:spTree>
    <p:extLst>
      <p:ext uri="{BB962C8B-B14F-4D97-AF65-F5344CB8AC3E}">
        <p14:creationId xmlns:p14="http://schemas.microsoft.com/office/powerpoint/2010/main" val="399499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32" y="1"/>
            <a:ext cx="464506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776" y="0"/>
            <a:ext cx="4537085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(pojam, značaj i filozofija, razvojne teorije, organizacija i menadžeri, planiranje)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</p:spTree>
    <p:extLst>
      <p:ext uri="{BB962C8B-B14F-4D97-AF65-F5344CB8AC3E}">
        <p14:creationId xmlns:p14="http://schemas.microsoft.com/office/powerpoint/2010/main" val="115296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94" y="54037"/>
            <a:ext cx="711662" cy="71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(organiziranje, menadžment ljudskih resursa, vođenje, kontrola)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777" y="-1"/>
            <a:ext cx="4621288" cy="6846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13" y="0"/>
            <a:ext cx="4621288" cy="68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9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989" y="4421367"/>
            <a:ext cx="115675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Haris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(1979., Sarajevo)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gimnaziju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Ilijašu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Brezi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Zaposlen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2006.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2018. do 2022.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događaja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predavač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značajan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uzrasnim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selekcijama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58" y="-15826"/>
            <a:ext cx="2617731" cy="3928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35" y="401247"/>
            <a:ext cx="2855011" cy="3687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46" y="431222"/>
            <a:ext cx="3031020" cy="3627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89" y="284228"/>
            <a:ext cx="3150009" cy="3723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9589659" y="3844683"/>
            <a:ext cx="2061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Haris Alić</a:t>
            </a:r>
          </a:p>
        </p:txBody>
      </p:sp>
    </p:spTree>
    <p:extLst>
      <p:ext uri="{BB962C8B-B14F-4D97-AF65-F5344CB8AC3E}">
        <p14:creationId xmlns:p14="http://schemas.microsoft.com/office/powerpoint/2010/main" val="4094153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94371" y="206964"/>
            <a:ext cx="405040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Slobodan </a:t>
            </a:r>
            <a:r>
              <a:rPr lang="en-US" sz="15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Simović</a:t>
            </a:r>
            <a:r>
              <a:rPr lang="en-US" sz="15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(1960., Banja Luka)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vaspitanja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Banjoj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Luci.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Odsjek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1984.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menadžment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2006., 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doktorirao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profesionalnoj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karijeri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domaćim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inozemnim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klubovima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od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mnogobrojnih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društvenih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savjeta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vrhunski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Olimpijskog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Olympic Solidarity Coaching Expert FIBA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IOC.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nekoliko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Dobitnik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najbolji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(2011)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(2013)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tehnologije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Federacion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de Education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Fisica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Honor of Merit, Bratislava 2016.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redakcije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redakcije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Enciklopediji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uređuje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umjetnosti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28" y="339886"/>
            <a:ext cx="2939868" cy="364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40" r="1942"/>
          <a:stretch/>
        </p:blipFill>
        <p:spPr>
          <a:xfrm>
            <a:off x="148667" y="269052"/>
            <a:ext cx="2301264" cy="33880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33" y="1963063"/>
            <a:ext cx="2502673" cy="32326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06" y="3394683"/>
            <a:ext cx="2562843" cy="29419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5044532" y="4126535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Slobodan Simović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2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4957" y="317942"/>
            <a:ext cx="4937043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Munir</a:t>
            </a:r>
            <a:r>
              <a:rPr lang="en-US" sz="14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Talović</a:t>
            </a:r>
            <a:r>
              <a:rPr lang="en-US" sz="14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(1963.,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Prijepolje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Prijepolju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trenersku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1988.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Jedanaest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kasnije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2003.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stekao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1996.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2000.,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2007.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2011. je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bs-Latn-BA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od 2017.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Pored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dugogodišnjeg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angažmana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izvođenju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zemljama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okruženja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prodekanske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navrata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nepunom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radnik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je mentor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magistarskih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doktorskih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zemljama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okruženja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desetina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udžbenika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FK Sarajevo je, pored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trenerske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karijere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u NS/FS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od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utemeljitelja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skladu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UEFA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Konvencijom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Oženjen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otac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djece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8714" y="3956736"/>
            <a:ext cx="2475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Munir Talović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0" y="247586"/>
            <a:ext cx="2352506" cy="32404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90" y="224562"/>
            <a:ext cx="2502673" cy="32326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" y="3539383"/>
            <a:ext cx="2562843" cy="3067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354" y="3681807"/>
            <a:ext cx="2424362" cy="28660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4519" r="4626" b="30620"/>
          <a:stretch/>
        </p:blipFill>
        <p:spPr>
          <a:xfrm>
            <a:off x="4762947" y="541514"/>
            <a:ext cx="2367404" cy="3277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374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07627" y="364658"/>
            <a:ext cx="41312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Rodoljub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Petković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(1952,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Konjic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penziji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menadžere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2002.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menadžmenta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2005, </a:t>
            </a:r>
            <a:r>
              <a:rPr lang="az-Cyrl-AZ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magistarsku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utakmice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šampiona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odbranio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2010.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Edukons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BSK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Sloga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Mladost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Kotor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Varoš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Laktaši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funkcioner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dužnosti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FK BSK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Opštinskog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Trenutno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Olimpijskog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nagrađivan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izdvojiti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Specijalno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priznanje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osnivanje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sveukupni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ONDO: Da li Rodoljub Petković postaje funkcioner FK Borac? | Sport | Fudb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r="16872"/>
          <a:stretch/>
        </p:blipFill>
        <p:spPr bwMode="auto">
          <a:xfrm>
            <a:off x="3895301" y="486327"/>
            <a:ext cx="3886523" cy="322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40" r="1942"/>
          <a:stretch/>
        </p:blipFill>
        <p:spPr>
          <a:xfrm>
            <a:off x="103032" y="646831"/>
            <a:ext cx="3966692" cy="54639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3895301" y="3941307"/>
            <a:ext cx="2595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Mr. Rodoljub Petković</a:t>
            </a:r>
          </a:p>
        </p:txBody>
      </p:sp>
    </p:spTree>
    <p:extLst>
      <p:ext uri="{BB962C8B-B14F-4D97-AF65-F5344CB8AC3E}">
        <p14:creationId xmlns:p14="http://schemas.microsoft.com/office/powerpoint/2010/main" val="948364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5" y="637504"/>
            <a:ext cx="3942859" cy="4661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297" y="856219"/>
            <a:ext cx="3539531" cy="2488733"/>
          </a:xfrm>
          <a:prstGeom prst="round2DiagRect">
            <a:avLst>
              <a:gd name="adj1" fmla="val 2310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801423" y="821184"/>
            <a:ext cx="42145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Obrazovanje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BSc 2005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Sveučilište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Bosna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Hercegovina) -Sarajevo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sportske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nauke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2009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Loughborough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Univerzitet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Velika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Britanija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doktorski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studij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2023./2024.-2026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Francuska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UEFA A, B diploma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UEFA Fitness for 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FIFA diploma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fudbalske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medicine</a:t>
            </a:r>
            <a:endParaRPr lang="bs-Latn-B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s-Latn-B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Radno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iskustvo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bs-Latn-B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kineziologiju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/CZSVO2max-Sarajevo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FK Sarajevo - 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FC CERES NEGROS,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Filipini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FC TERENGGANU,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Malezija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Fudbalska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akademija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ACADEMICA Sarajevo,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Međunarod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odnosi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osiguranje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kvaliteta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ekspert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Evropska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Komisija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0478" y="3675522"/>
            <a:ext cx="2723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Mr.sci Slobodan Klačar</a:t>
            </a:r>
          </a:p>
        </p:txBody>
      </p:sp>
    </p:spTree>
    <p:extLst>
      <p:ext uri="{BB962C8B-B14F-4D97-AF65-F5344CB8AC3E}">
        <p14:creationId xmlns:p14="http://schemas.microsoft.com/office/powerpoint/2010/main" val="2516645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989" y="4421367"/>
            <a:ext cx="115675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Haris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(1979., Sarajevo)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gimnaziju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Ilijašu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Brezi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Zaposlen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2006.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2018. do 2022.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događaja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predavač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značajan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uzrasnim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selekcijama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58" y="-15826"/>
            <a:ext cx="2617731" cy="3928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35" y="401247"/>
            <a:ext cx="2855011" cy="3687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46" y="431222"/>
            <a:ext cx="3031020" cy="3627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89" y="284228"/>
            <a:ext cx="3150009" cy="3723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9589659" y="3844683"/>
            <a:ext cx="2061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Haris Alić</a:t>
            </a:r>
          </a:p>
        </p:txBody>
      </p:sp>
    </p:spTree>
    <p:extLst>
      <p:ext uri="{BB962C8B-B14F-4D97-AF65-F5344CB8AC3E}">
        <p14:creationId xmlns:p14="http://schemas.microsoft.com/office/powerpoint/2010/main" val="422546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 descr="Slika koja sadrži odjeća, majica, osoba, tkanina&#10;&#10;Opis je automatski generiran">
            <a:extLst>
              <a:ext uri="{FF2B5EF4-FFF2-40B4-BE49-F238E27FC236}">
                <a16:creationId xmlns:a16="http://schemas.microsoft.com/office/drawing/2014/main" id="{56A32A74-1E80-81D9-C4F8-4E80CA57A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" y="38161"/>
            <a:ext cx="2441471" cy="3664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894" y="4352635"/>
            <a:ext cx="11777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Eldin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Jelešković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(1979., Sarajevo)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gimnaziju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Ilidži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8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Prodekan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2018.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4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dobitnik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Zlatne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značajan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doprinos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Predavač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ekspert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kondicionu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ostvario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uspjeha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klubovima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osvojio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prvaka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duple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ostvario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brojem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vrhunskih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sportista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eksponati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bosanskohercegovačkog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atletici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štaba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reprezentacije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2019.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posjeduje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PRO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95" y="336852"/>
            <a:ext cx="2855011" cy="3687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406" y="366827"/>
            <a:ext cx="3031020" cy="3627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749" y="219833"/>
            <a:ext cx="3150009" cy="3723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Rectangle 8"/>
          <p:cNvSpPr/>
          <p:nvPr/>
        </p:nvSpPr>
        <p:spPr>
          <a:xfrm>
            <a:off x="154545" y="3701878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Eldin Jelešković</a:t>
            </a:r>
          </a:p>
        </p:txBody>
      </p:sp>
    </p:spTree>
    <p:extLst>
      <p:ext uri="{BB962C8B-B14F-4D97-AF65-F5344CB8AC3E}">
        <p14:creationId xmlns:p14="http://schemas.microsoft.com/office/powerpoint/2010/main" val="365749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911" y="4464769"/>
            <a:ext cx="119902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err="1">
                <a:solidFill>
                  <a:srgbClr val="2D4568"/>
                </a:solidFill>
                <a:latin typeface="Minion Pro"/>
              </a:rPr>
              <a:t>Šemso</a:t>
            </a:r>
            <a:r>
              <a:rPr lang="en-US" sz="1500" b="1" dirty="0">
                <a:solidFill>
                  <a:srgbClr val="2D4568"/>
                </a:solidFill>
                <a:latin typeface="Minion Pro"/>
              </a:rPr>
              <a:t> </a:t>
            </a:r>
            <a:r>
              <a:rPr lang="en-US" sz="1500" b="1" dirty="0" err="1">
                <a:solidFill>
                  <a:srgbClr val="2D4568"/>
                </a:solidFill>
                <a:latin typeface="Minion Pro"/>
              </a:rPr>
              <a:t>Ormanović</a:t>
            </a:r>
            <a:r>
              <a:rPr lang="en-US" sz="1500" b="1" dirty="0">
                <a:solidFill>
                  <a:srgbClr val="2D4568"/>
                </a:solidFill>
                <a:latin typeface="Minion Pro"/>
              </a:rPr>
              <a:t> 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(1979.,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) je</a:t>
            </a:r>
            <a:r>
              <a:rPr lang="bs-Latn-BA" sz="1500" dirty="0">
                <a:solidFill>
                  <a:srgbClr val="211D1E"/>
                </a:solidFill>
                <a:latin typeface="Minion Pro"/>
              </a:rPr>
              <a:t> docent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Osnovnu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srednju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školu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završio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Na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diplomirao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2010.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magistrirao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2011.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a 2020.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doktorirao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Dobitnik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dvije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„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“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najbolji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student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dodiplomskom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postdiplomskom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studiju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Zaposlen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angažiran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oblasti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“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Organizacija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upravljanje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”. Pored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angažmana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izvođenju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nastave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od 2022.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predaje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Filozofskom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vanjski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saradnik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Osnivač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prvi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Skupštine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Udruženja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dobitnika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„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“ UNSA.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Organizator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velikog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značajnih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sportskih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takmičenja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konferencija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Učesnik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velikom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domaćih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međunarodnih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konferencija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simpozija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kako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Bosni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Hercegovini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tako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Evropi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Objavio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autor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koautor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veći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radova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(40)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relevantnim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prestižnim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bazama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Oženjen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otac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jednog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djeteta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</a:t>
            </a:r>
            <a:endParaRPr lang="en-US" sz="1500" dirty="0"/>
          </a:p>
        </p:txBody>
      </p:sp>
      <p:pic>
        <p:nvPicPr>
          <p:cNvPr id="5" name="Slika 7" descr="Slika koja sadrži odjeća, majica, osoba, Ljudsko lice&#10;&#10;Opis je automatski generiran">
            <a:extLst>
              <a:ext uri="{FF2B5EF4-FFF2-40B4-BE49-F238E27FC236}">
                <a16:creationId xmlns:a16="http://schemas.microsoft.com/office/drawing/2014/main" id="{93A83A30-D312-19A3-6BBB-D566A84F8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00" y="0"/>
            <a:ext cx="2890956" cy="4338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5" y="292738"/>
            <a:ext cx="2955698" cy="38178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750" y="341674"/>
            <a:ext cx="3148885" cy="37689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7"/>
          <p:cNvSpPr/>
          <p:nvPr/>
        </p:nvSpPr>
        <p:spPr>
          <a:xfrm>
            <a:off x="9100190" y="341674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Doc.dr Šemso Ormanović</a:t>
            </a:r>
          </a:p>
        </p:txBody>
      </p:sp>
    </p:spTree>
    <p:extLst>
      <p:ext uri="{BB962C8B-B14F-4D97-AF65-F5344CB8AC3E}">
        <p14:creationId xmlns:p14="http://schemas.microsoft.com/office/powerpoint/2010/main" val="286942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5" descr="Slika koja sadrži odjeća, osoba, Ljudsko lice, osmijeh&#10;&#10;Opis je automatski generiran">
            <a:extLst>
              <a:ext uri="{FF2B5EF4-FFF2-40B4-BE49-F238E27FC236}">
                <a16:creationId xmlns:a16="http://schemas.microsoft.com/office/drawing/2014/main" id="{B83F9CAB-A3B5-A159-A0B8-8E2653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/>
          <a:stretch/>
        </p:blipFill>
        <p:spPr>
          <a:xfrm>
            <a:off x="4215413" y="90537"/>
            <a:ext cx="2481602" cy="3973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9" y="628294"/>
            <a:ext cx="4394960" cy="5195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6854546" y="306323"/>
            <a:ext cx="538980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Dr.sci Nedim Ćović </a:t>
            </a:r>
            <a:r>
              <a:rPr lang="bs-Latn-B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(1988. Sarajevo) je Viši asistent na Fakultetu sporta i tjelesnog odgoja Univerziteta u Sarajevu 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2014/2015 radio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odluci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vijeća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svojstvu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Čović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oktobara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Čović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100m, 200m,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4x100m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seniorskoj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juniorskoj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konkurenciji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Višestruki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pobjednik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osvajač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Balkanskim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kupovima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atletici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svjetskog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prvenstva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prvenstva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kondicionog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FK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Željezničar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obnaša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avgusta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svojstvu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instruktor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60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konferencijama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10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istaknutim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impakt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impakt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indeksirani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of Science.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odgovorni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Homosporticus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Učestvovao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6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ESP.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univerzitetskom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udžbeniku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5413" y="4132498"/>
            <a:ext cx="2275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Dr.sci Nedim Čović</a:t>
            </a:r>
          </a:p>
        </p:txBody>
      </p:sp>
    </p:spTree>
    <p:extLst>
      <p:ext uri="{BB962C8B-B14F-4D97-AF65-F5344CB8AC3E}">
        <p14:creationId xmlns:p14="http://schemas.microsoft.com/office/powerpoint/2010/main" val="110624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44" y="344169"/>
            <a:ext cx="2516221" cy="3776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3155" y="264980"/>
            <a:ext cx="4662153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bs-Latn-B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Mirza Ibrahimović </a:t>
            </a:r>
            <a:r>
              <a:rPr lang="bs-Latn-BA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(1989., Sarajevo) je viši asistent na Fakultetu sporta i tjelesnog odgoja Univerziteta u Sarajevu. Osnovnu školu i srednju školu završio je u Sarajevu. Diplomirao je 2016. godine a magistrirao je 2017. godine na Fakultetu sporta i tjelesnog odgoja u Sarajevu, gdje trenutno pohađa doktorski studij. Njegov izuzetan akademski uspjeh prepoznat je kroz brojne nagrade. Dva puta je bio dobitnik "Zlatne značke" Univerziteta u Sarajevu, a 2017. godine je proglašen najboljim studentom Univerziteta u Sarajevu za ostvaren uspjeh na I i II ciklusu studija. Zaposlen je na Fakultetu sporta i tjelesnog odgoja Univerziteta u Sarajevu, gdje je angažovan na Katedri Timski sportovi. Također je bio student-prorektor na Univerzitetu u Sarajevu. Kao osnivač Udruženja za sport i rekreaciju "Challenge" i Razvojno istraživačkog centra Sarajevo, aktivan je učesnik u organizaciji značajnih sportskih manifestacija i konferencija. Također je bio voditelj velikog broja projekata iz obrazovanja, sporta i inkluzije, te koordinator na svjetskim i evropskim takmičenjima ističući njegovu posvećenost unapređenju društva kroz akademsku i sportsku domenu. Kao autor i koautor objavio je dvije knjige te sedam naučnih i stručnih radova. Uz akademsku karijeru, posjeduje UEFA C licencu i Nacionalnu futsal C licencu.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9" y="628294"/>
            <a:ext cx="4394960" cy="5195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ectangle 5"/>
          <p:cNvSpPr/>
          <p:nvPr/>
        </p:nvSpPr>
        <p:spPr>
          <a:xfrm>
            <a:off x="4304132" y="4120387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Mirza Ibrahimović MA.</a:t>
            </a:r>
          </a:p>
        </p:txBody>
      </p:sp>
    </p:spTree>
    <p:extLst>
      <p:ext uri="{BB962C8B-B14F-4D97-AF65-F5344CB8AC3E}">
        <p14:creationId xmlns:p14="http://schemas.microsoft.com/office/powerpoint/2010/main" val="322898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9" y="7255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5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 descr="Slika koja sadrži odjeća, majica, osoba, tkanina&#10;&#10;Opis je automatski generiran">
            <a:extLst>
              <a:ext uri="{FF2B5EF4-FFF2-40B4-BE49-F238E27FC236}">
                <a16:creationId xmlns:a16="http://schemas.microsoft.com/office/drawing/2014/main" id="{56A32A74-1E80-81D9-C4F8-4E80CA57A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" y="38161"/>
            <a:ext cx="2441471" cy="3664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894" y="4352635"/>
            <a:ext cx="11777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Eldin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Jelešković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(1979., Sarajevo)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gimnaziju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Ilidži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8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Prodekan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2018.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4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dobitnik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Zlatne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značajan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doprinos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Predavač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ekspert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kondicionu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ostvario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uspjeha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klubovima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osvojio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prvaka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duple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ostvario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brojem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vrhunskih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sportista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eksponati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bosanskohercegovačkog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atletici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štaba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reprezentacije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2019.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posjeduje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PRO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95" y="336852"/>
            <a:ext cx="2855011" cy="3687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406" y="366827"/>
            <a:ext cx="3031020" cy="3627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749" y="219833"/>
            <a:ext cx="3150009" cy="3723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Rectangle 8"/>
          <p:cNvSpPr/>
          <p:nvPr/>
        </p:nvSpPr>
        <p:spPr>
          <a:xfrm>
            <a:off x="154545" y="3701878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Eldin Jelešković</a:t>
            </a:r>
          </a:p>
        </p:txBody>
      </p:sp>
    </p:spTree>
    <p:extLst>
      <p:ext uri="{BB962C8B-B14F-4D97-AF65-F5344CB8AC3E}">
        <p14:creationId xmlns:p14="http://schemas.microsoft.com/office/powerpoint/2010/main" val="337862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700"/>
          <a:stretch/>
        </p:blipFill>
        <p:spPr>
          <a:xfrm>
            <a:off x="30112" y="2676589"/>
            <a:ext cx="12192000" cy="4169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6725" y="1364014"/>
            <a:ext cx="6266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5400" b="1" dirty="0">
                <a:latin typeface="Arial" panose="020B0604020202020204" pitchFamily="34" charset="0"/>
                <a:cs typeface="Arial" panose="020B0604020202020204" pitchFamily="34" charset="0"/>
              </a:rPr>
              <a:t>DOBRODOŠLI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4746" y="2291401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50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42379" y="-1"/>
            <a:ext cx="8453577" cy="6858001"/>
            <a:chOff x="2873829" y="-14058"/>
            <a:chExt cx="9318171" cy="6872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6764" y="-14058"/>
              <a:ext cx="4835236" cy="6872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3829" y="-14057"/>
              <a:ext cx="4482935" cy="687205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113102" y="855483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540" y="3572457"/>
            <a:ext cx="3002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Klačar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Nedim Čović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Mirza Ibrahimović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069" y="5199617"/>
            <a:ext cx="3614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5507" y="2157182"/>
            <a:ext cx="365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POVREDE U PROFESIONALNOM FUDBALU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</p:spTree>
    <p:extLst>
      <p:ext uri="{BB962C8B-B14F-4D97-AF65-F5344CB8AC3E}">
        <p14:creationId xmlns:p14="http://schemas.microsoft.com/office/powerpoint/2010/main" val="106370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60371" cy="2325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8" y="3526019"/>
            <a:ext cx="7429694" cy="25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7" y="3060701"/>
            <a:ext cx="7429694" cy="3086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37"/>
          <a:stretch/>
        </p:blipFill>
        <p:spPr>
          <a:xfrm>
            <a:off x="0" y="0"/>
            <a:ext cx="6945807" cy="21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4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07594"/>
            <a:ext cx="7121420" cy="2639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139" y="270002"/>
            <a:ext cx="5046356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06290" cy="36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" y="3090720"/>
            <a:ext cx="7132285" cy="3695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37" y="270002"/>
            <a:ext cx="5100857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2" y="1"/>
            <a:ext cx="4531921" cy="28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" y="2720172"/>
            <a:ext cx="7484124" cy="211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424"/>
          <a:stretch/>
        </p:blipFill>
        <p:spPr>
          <a:xfrm>
            <a:off x="0" y="0"/>
            <a:ext cx="7605869" cy="12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4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5" y="2132709"/>
            <a:ext cx="6528354" cy="4673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41" y="270002"/>
            <a:ext cx="477385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41971" cy="19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8" y="3309663"/>
            <a:ext cx="7440580" cy="1687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094570" cy="20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6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911" y="4464769"/>
            <a:ext cx="119902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err="1">
                <a:solidFill>
                  <a:srgbClr val="2D4568"/>
                </a:solidFill>
                <a:latin typeface="Minion Pro"/>
              </a:rPr>
              <a:t>Šemso</a:t>
            </a:r>
            <a:r>
              <a:rPr lang="en-US" sz="1500" b="1" dirty="0">
                <a:solidFill>
                  <a:srgbClr val="2D4568"/>
                </a:solidFill>
                <a:latin typeface="Minion Pro"/>
              </a:rPr>
              <a:t> </a:t>
            </a:r>
            <a:r>
              <a:rPr lang="en-US" sz="1500" b="1" dirty="0" err="1">
                <a:solidFill>
                  <a:srgbClr val="2D4568"/>
                </a:solidFill>
                <a:latin typeface="Minion Pro"/>
              </a:rPr>
              <a:t>Ormanović</a:t>
            </a:r>
            <a:r>
              <a:rPr lang="en-US" sz="1500" b="1" dirty="0">
                <a:solidFill>
                  <a:srgbClr val="2D4568"/>
                </a:solidFill>
                <a:latin typeface="Minion Pro"/>
              </a:rPr>
              <a:t> 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(1979.,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) je</a:t>
            </a:r>
            <a:r>
              <a:rPr lang="bs-Latn-BA" sz="1500" dirty="0">
                <a:solidFill>
                  <a:srgbClr val="211D1E"/>
                </a:solidFill>
                <a:latin typeface="Minion Pro"/>
              </a:rPr>
              <a:t> docent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Osnovnu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srednju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školu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završio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Na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diplomirao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2010.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magistrirao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2011.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a 2020.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doktorirao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Dobitnik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dvije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„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“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najbolji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student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dodiplomskom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postdiplomskom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studiju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Zaposlen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angažiran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oblasti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“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Organizacija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upravljanje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”. Pored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angažmana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izvođenju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nastave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od 2022.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predaje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Filozofskom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vanjski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saradnik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Osnivač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prvi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Skupštine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Udruženja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dobitnika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„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“ UNSA.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Organizator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velikog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značajnih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sportskih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takmičenja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konferencija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Učesnik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velikom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domaćih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međunarodnih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konferencija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simpozija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kako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Bosni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Hercegovini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tako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Evropi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Objavio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autor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koautor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veći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radova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(40)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relevantnim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prestižnim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bazama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Oženjen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otac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jednog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djeteta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</a:t>
            </a:r>
            <a:endParaRPr lang="en-US" sz="1500" dirty="0"/>
          </a:p>
        </p:txBody>
      </p:sp>
      <p:pic>
        <p:nvPicPr>
          <p:cNvPr id="5" name="Slika 7" descr="Slika koja sadrži odjeća, majica, osoba, Ljudsko lice&#10;&#10;Opis je automatski generiran">
            <a:extLst>
              <a:ext uri="{FF2B5EF4-FFF2-40B4-BE49-F238E27FC236}">
                <a16:creationId xmlns:a16="http://schemas.microsoft.com/office/drawing/2014/main" id="{93A83A30-D312-19A3-6BBB-D566A84F8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00" y="0"/>
            <a:ext cx="2890956" cy="4338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5" y="292738"/>
            <a:ext cx="2955698" cy="38178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750" y="341674"/>
            <a:ext cx="3148885" cy="37689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7"/>
          <p:cNvSpPr/>
          <p:nvPr/>
        </p:nvSpPr>
        <p:spPr>
          <a:xfrm>
            <a:off x="9100190" y="341674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Doc.dr Šemso Ormanović</a:t>
            </a:r>
          </a:p>
        </p:txBody>
      </p:sp>
    </p:spTree>
    <p:extLst>
      <p:ext uri="{BB962C8B-B14F-4D97-AF65-F5344CB8AC3E}">
        <p14:creationId xmlns:p14="http://schemas.microsoft.com/office/powerpoint/2010/main" val="262565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917"/>
            <a:ext cx="7272811" cy="1941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029" y="270002"/>
            <a:ext cx="4949466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99576" cy="204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48735"/>
            <a:ext cx="6788811" cy="207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5" y="183795"/>
            <a:ext cx="3523985" cy="103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9" y="1483496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Davor Plavec, Professor, MD, MSc, PhD, Children's Hospital Srebrnjak,  Croatia - Vent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4142"/>
          <a:stretch/>
        </p:blipFill>
        <p:spPr bwMode="auto">
          <a:xfrm>
            <a:off x="6388689" y="1472850"/>
            <a:ext cx="4452977" cy="396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511760" y="5617439"/>
            <a:ext cx="3856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2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JMI.INFO | Ortoped dr Aleksandar Jakovljević, Banja Luka, Bi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95" y="1589753"/>
            <a:ext cx="3031837" cy="4006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09638" y="5596586"/>
            <a:ext cx="4912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 dr.med.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5" y="183795"/>
            <a:ext cx="3523985" cy="103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32" y="1615019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0645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Univerzitet Crne Go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6"/>
          <a:stretch/>
        </p:blipFill>
        <p:spPr bwMode="auto">
          <a:xfrm>
            <a:off x="6798127" y="1334073"/>
            <a:ext cx="3687308" cy="43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02082" y="5681743"/>
            <a:ext cx="2902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6" y="315319"/>
            <a:ext cx="3523985" cy="103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6" y="1674407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36755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7578155" y="0"/>
            <a:ext cx="4613845" cy="6792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95" r="4034"/>
          <a:stretch/>
        </p:blipFill>
        <p:spPr>
          <a:xfrm>
            <a:off x="3493934" y="0"/>
            <a:ext cx="4069383" cy="6803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275" y="3818694"/>
            <a:ext cx="30024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Rodoljub Petković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166" y="5125321"/>
            <a:ext cx="3276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 Milan Mihajlović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5026" y="2215341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MENADŽMENT SPORTSKIH DOGAĐAJA</a:t>
            </a:r>
          </a:p>
        </p:txBody>
      </p:sp>
    </p:spTree>
    <p:extLst>
      <p:ext uri="{BB962C8B-B14F-4D97-AF65-F5344CB8AC3E}">
        <p14:creationId xmlns:p14="http://schemas.microsoft.com/office/powerpoint/2010/main" val="280991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1634" y="465806"/>
            <a:ext cx="4280644" cy="630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12" y="3184975"/>
            <a:ext cx="7108363" cy="345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412" y="831612"/>
            <a:ext cx="1183694" cy="461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412" y="1425034"/>
            <a:ext cx="6308436" cy="16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236856" y="330762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539" y="1580139"/>
            <a:ext cx="7022980" cy="1761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39" y="958780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62794" y="3532864"/>
            <a:ext cx="6834725" cy="2119264"/>
            <a:chOff x="5137254" y="3155706"/>
            <a:chExt cx="6313879" cy="18339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7254" y="3155706"/>
              <a:ext cx="6313879" cy="11158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098" y="4205840"/>
              <a:ext cx="5970970" cy="783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2930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89" y="1505525"/>
            <a:ext cx="6357423" cy="4343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89" y="765001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0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432" y="1610797"/>
            <a:ext cx="6750010" cy="364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28" y="819502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14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69" y="1982173"/>
            <a:ext cx="4419716" cy="13825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82942" y="3311328"/>
            <a:ext cx="6858179" cy="3447267"/>
            <a:chOff x="5240552" y="2869266"/>
            <a:chExt cx="6858179" cy="34472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552" y="2869266"/>
              <a:ext cx="6858179" cy="15675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776" y="4308066"/>
              <a:ext cx="6749319" cy="200846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880" y="1310836"/>
            <a:ext cx="1997581" cy="615059"/>
          </a:xfrm>
          <a:prstGeom prst="rect">
            <a:avLst/>
          </a:prstGeom>
        </p:spPr>
      </p:pic>
      <p:pic>
        <p:nvPicPr>
          <p:cNvPr id="2050" name="Picture 2" descr="Milan Mihajlović - Fakultet za spo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r="8286"/>
          <a:stretch/>
        </p:blipFill>
        <p:spPr bwMode="auto">
          <a:xfrm>
            <a:off x="5474288" y="300484"/>
            <a:ext cx="2917313" cy="26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602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5" descr="Slika koja sadrži odjeća, osoba, Ljudsko lice, osmijeh&#10;&#10;Opis je automatski generiran">
            <a:extLst>
              <a:ext uri="{FF2B5EF4-FFF2-40B4-BE49-F238E27FC236}">
                <a16:creationId xmlns:a16="http://schemas.microsoft.com/office/drawing/2014/main" id="{B83F9CAB-A3B5-A159-A0B8-8E2653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/>
          <a:stretch/>
        </p:blipFill>
        <p:spPr>
          <a:xfrm>
            <a:off x="4215413" y="90537"/>
            <a:ext cx="2481602" cy="3973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9" y="628294"/>
            <a:ext cx="4394960" cy="5195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6854546" y="306323"/>
            <a:ext cx="538980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Dr.sci Nedim Ćović </a:t>
            </a:r>
            <a:r>
              <a:rPr lang="bs-Latn-B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(1988. Sarajevo) je Viši asistent na Fakultetu sporta i tjelesnog odgoja Univerziteta u Sarajevu 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2014/2015 radio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odluci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vijeća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svojstvu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Čović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oktobara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Čović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100m, 200m,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4x100m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seniorskoj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juniorskoj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konkurenciji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Višestruki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pobjednik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osvajač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Balkanskim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kupovima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atletici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svjetskog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prvenstva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prvenstva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kondicionog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FK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Željezničar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obnaša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avgusta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svojstvu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instruktor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60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konferencijama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10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istaknutim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impakt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impakt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indeksirani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of Science.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odgovorni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Homosporticus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Učestvovao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6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ESP.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univerzitetskom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udžbeniku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5413" y="4132498"/>
            <a:ext cx="2275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Dr.sci Nedim Čović</a:t>
            </a:r>
          </a:p>
        </p:txBody>
      </p:sp>
    </p:spTree>
    <p:extLst>
      <p:ext uri="{BB962C8B-B14F-4D97-AF65-F5344CB8AC3E}">
        <p14:creationId xmlns:p14="http://schemas.microsoft.com/office/powerpoint/2010/main" val="46907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24" y="3387917"/>
            <a:ext cx="6809192" cy="3412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920" y="2423801"/>
            <a:ext cx="3298458" cy="103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155" y="1634214"/>
            <a:ext cx="1997581" cy="615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587" y="114946"/>
            <a:ext cx="2402173" cy="3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39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32" y="1"/>
            <a:ext cx="464506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776" y="0"/>
            <a:ext cx="4537085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(pojam, značaj i filozofija, razvojne teorije, organizacija i menadžeri, planiranje)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</p:spTree>
    <p:extLst>
      <p:ext uri="{BB962C8B-B14F-4D97-AF65-F5344CB8AC3E}">
        <p14:creationId xmlns:p14="http://schemas.microsoft.com/office/powerpoint/2010/main" val="27912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75936" y="242565"/>
            <a:ext cx="5513759" cy="6538704"/>
            <a:chOff x="1104593" y="393955"/>
            <a:chExt cx="5513759" cy="65387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4593" y="978018"/>
              <a:ext cx="5513759" cy="59546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933" y="393955"/>
              <a:ext cx="3445419" cy="5497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39972" y="4021871"/>
            <a:ext cx="5540902" cy="2704898"/>
            <a:chOff x="535361" y="244227"/>
            <a:chExt cx="5540902" cy="27048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33965"/>
            <a:stretch/>
          </p:blipFill>
          <p:spPr>
            <a:xfrm>
              <a:off x="535361" y="666120"/>
              <a:ext cx="5540902" cy="22830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2151" y="244227"/>
              <a:ext cx="1213789" cy="58240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937" y="437934"/>
            <a:ext cx="2468631" cy="3169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48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353" y="3219563"/>
            <a:ext cx="1053890" cy="505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762"/>
          <a:stretch/>
        </p:blipFill>
        <p:spPr>
          <a:xfrm>
            <a:off x="1028264" y="3746669"/>
            <a:ext cx="5178979" cy="3097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743" y="563176"/>
            <a:ext cx="5906258" cy="6281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693" y="611619"/>
            <a:ext cx="2274326" cy="2204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6" y="163502"/>
            <a:ext cx="3152185" cy="35403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781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30" y="3754996"/>
            <a:ext cx="1053890" cy="505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28" y="847432"/>
            <a:ext cx="5481101" cy="5965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91248" y="4556894"/>
            <a:ext cx="4949380" cy="2151318"/>
            <a:chOff x="1907522" y="1566716"/>
            <a:chExt cx="6106628" cy="26964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b="70166"/>
            <a:stretch/>
          </p:blipFill>
          <p:spPr>
            <a:xfrm>
              <a:off x="1907522" y="1566716"/>
              <a:ext cx="6106628" cy="14005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b="5067"/>
            <a:stretch/>
          </p:blipFill>
          <p:spPr>
            <a:xfrm>
              <a:off x="1952939" y="2788292"/>
              <a:ext cx="6061211" cy="147487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487" y="847432"/>
            <a:ext cx="2447859" cy="1373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486" y="2421390"/>
            <a:ext cx="2447859" cy="13470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148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25" y="4788359"/>
            <a:ext cx="5341065" cy="2069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300" y="4282681"/>
            <a:ext cx="1053890" cy="505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746" y="561164"/>
            <a:ext cx="5753250" cy="6232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657" y="654773"/>
            <a:ext cx="2434814" cy="136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071" y="2438321"/>
            <a:ext cx="2434814" cy="12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6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066" y="3419908"/>
            <a:ext cx="6570991" cy="3338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740" y="2171765"/>
            <a:ext cx="3050437" cy="96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946" y="1278539"/>
            <a:ext cx="1681887" cy="47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91" y="858168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lika 3" descr="Slika koja sadrži odjeća, osoba, Ljudsko lice, majica&#10;&#10;Opis je automatski generiran">
            <a:extLst>
              <a:ext uri="{FF2B5EF4-FFF2-40B4-BE49-F238E27FC236}">
                <a16:creationId xmlns:a16="http://schemas.microsoft.com/office/drawing/2014/main" id="{55F13F7A-C28F-FD88-C04D-93234B070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5589346" y="156785"/>
            <a:ext cx="2417690" cy="3263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9" y="0"/>
            <a:ext cx="4708195" cy="359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890" y="1278539"/>
            <a:ext cx="1681887" cy="473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3" y="0"/>
            <a:ext cx="4708195" cy="3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670" y="1393595"/>
            <a:ext cx="1681887" cy="473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9" y="0"/>
            <a:ext cx="4708195" cy="359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810" y="1954371"/>
            <a:ext cx="2765044" cy="805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490" y="3108158"/>
            <a:ext cx="6497510" cy="3920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39" y="184584"/>
            <a:ext cx="2118525" cy="2891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43" y="833946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7057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322" y="2078819"/>
            <a:ext cx="2433021" cy="81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65" y="888447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782" y="1417847"/>
            <a:ext cx="1681887" cy="47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3" y="0"/>
            <a:ext cx="4708195" cy="35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623" y="3168092"/>
            <a:ext cx="6499709" cy="3455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345" y="313507"/>
            <a:ext cx="2640415" cy="268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037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94" y="54037"/>
            <a:ext cx="711662" cy="71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(organiziranje, menadžment ljudskih resursa, vođenje, kontrola)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777" y="-1"/>
            <a:ext cx="4621288" cy="6846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13" y="0"/>
            <a:ext cx="4621288" cy="68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12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44" y="344169"/>
            <a:ext cx="2516221" cy="3776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3155" y="264980"/>
            <a:ext cx="4662153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bs-Latn-B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Mirza Ibrahimović </a:t>
            </a:r>
            <a:r>
              <a:rPr lang="bs-Latn-BA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(1989., Sarajevo) je viši asistent na Fakultetu sporta i tjelesnog odgoja Univerziteta u Sarajevu. Osnovnu školu i srednju školu završio je u Sarajevu. Diplomirao je 2016. godine a magistrirao je 2017. godine na Fakultetu sporta i tjelesnog odgoja u Sarajevu, gdje trenutno pohađa doktorski studij. Njegov izuzetan akademski uspjeh prepoznat je kroz brojne nagrade. Dva puta je bio dobitnik "Zlatne značke" Univerziteta u Sarajevu, a 2017. godine je proglašen najboljim studentom Univerziteta u Sarajevu za ostvaren uspjeh na I i II ciklusu studija. Zaposlen je na Fakultetu sporta i tjelesnog odgoja Univerziteta u Sarajevu, gdje je angažovan na Katedri Timski sportovi. Također je bio student-prorektor na Univerzitetu u Sarajevu. Kao osnivač Udruženja za sport i rekreaciju "Challenge" i Razvojno istraživačkog centra Sarajevo, aktivan je učesnik u organizaciji značajnih sportskih manifestacija i konferencija. Također je bio voditelj velikog broja projekata iz obrazovanja, sporta i inkluzije, te koordinator na svjetskim i evropskim takmičenjima ističući njegovu posvećenost unapređenju društva kroz akademsku i sportsku domenu. Kao autor i koautor objavio je dvije knjige te sedam naučnih i stručnih radova. Uz akademsku karijeru, posjeduje UEFA C licencu i Nacionalnu futsal C licencu.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9" y="628294"/>
            <a:ext cx="4394960" cy="5195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ectangle 5"/>
          <p:cNvSpPr/>
          <p:nvPr/>
        </p:nvSpPr>
        <p:spPr>
          <a:xfrm>
            <a:off x="4304132" y="4120387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Mirza Ibrahimović MA.</a:t>
            </a:r>
          </a:p>
        </p:txBody>
      </p:sp>
    </p:spTree>
    <p:extLst>
      <p:ext uri="{BB962C8B-B14F-4D97-AF65-F5344CB8AC3E}">
        <p14:creationId xmlns:p14="http://schemas.microsoft.com/office/powerpoint/2010/main" val="148895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82" y="1551791"/>
            <a:ext cx="5498696" cy="1211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51" y="1028897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19" y="0"/>
            <a:ext cx="4708195" cy="359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4" y="179619"/>
            <a:ext cx="1806060" cy="2379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94" y="2959598"/>
            <a:ext cx="6609499" cy="38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" y="684617"/>
            <a:ext cx="5640813" cy="250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9" y="260062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85531"/>
            <a:ext cx="5325920" cy="3585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033" y="3393754"/>
            <a:ext cx="2035682" cy="33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3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63" y="381168"/>
            <a:ext cx="1115815" cy="424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5" y="3324540"/>
            <a:ext cx="5418928" cy="346105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8863" y="805722"/>
            <a:ext cx="5388650" cy="2448205"/>
            <a:chOff x="1430413" y="3145787"/>
            <a:chExt cx="5698355" cy="27705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0413" y="3145787"/>
              <a:ext cx="5698355" cy="25646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9570" y="5568597"/>
              <a:ext cx="5362850" cy="347751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0963" y="848906"/>
            <a:ext cx="1850620" cy="119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297" y="2376763"/>
            <a:ext cx="1866949" cy="4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2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722"/>
            <a:ext cx="5582891" cy="2297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6" y="381168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321" y="442061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34" y="3103023"/>
            <a:ext cx="5437557" cy="3717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011" y="884446"/>
            <a:ext cx="1915936" cy="119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024" y="2940980"/>
            <a:ext cx="2013910" cy="36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549" y="2408424"/>
            <a:ext cx="3050437" cy="961684"/>
          </a:xfrm>
          <a:prstGeom prst="rect">
            <a:avLst/>
          </a:prstGeom>
        </p:spPr>
      </p:pic>
      <p:pic>
        <p:nvPicPr>
          <p:cNvPr id="8" name="Slika 3" descr="Slika koja sadrži odjeća, osoba, Ljudsko lice, majica&#10;&#10;Opis je automatski generiran">
            <a:extLst>
              <a:ext uri="{FF2B5EF4-FFF2-40B4-BE49-F238E27FC236}">
                <a16:creationId xmlns:a16="http://schemas.microsoft.com/office/drawing/2014/main" id="{55F13F7A-C28F-FD88-C04D-93234B070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133223" y="0"/>
            <a:ext cx="2634199" cy="3555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50" y="3804397"/>
            <a:ext cx="1681887" cy="473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24" y="4438776"/>
            <a:ext cx="6796606" cy="155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9" y="3519121"/>
            <a:ext cx="1681887" cy="473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899" y="2500885"/>
            <a:ext cx="3154484" cy="919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" y="130083"/>
            <a:ext cx="2264805" cy="3228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7" y="4088355"/>
            <a:ext cx="7254422" cy="18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66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32" y="2222416"/>
            <a:ext cx="2710737" cy="90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2" y="3419908"/>
            <a:ext cx="1681887" cy="473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6" y="326219"/>
            <a:ext cx="2640415" cy="268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32" y="3927316"/>
            <a:ext cx="6820078" cy="22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3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8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16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9" y="7255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8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700"/>
          <a:stretch/>
        </p:blipFill>
        <p:spPr>
          <a:xfrm>
            <a:off x="30112" y="2676589"/>
            <a:ext cx="12192000" cy="4169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6725" y="1364014"/>
            <a:ext cx="6266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5400" b="1" dirty="0">
                <a:latin typeface="Arial" panose="020B0604020202020204" pitchFamily="34" charset="0"/>
                <a:cs typeface="Arial" panose="020B0604020202020204" pitchFamily="34" charset="0"/>
              </a:rPr>
              <a:t>DOBRODOŠLI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4746" y="2291401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4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2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700"/>
          <a:stretch/>
        </p:blipFill>
        <p:spPr>
          <a:xfrm>
            <a:off x="30112" y="2676589"/>
            <a:ext cx="12192000" cy="4169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6725" y="1364014"/>
            <a:ext cx="6266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5400" b="1" dirty="0">
                <a:latin typeface="Arial" panose="020B0604020202020204" pitchFamily="34" charset="0"/>
                <a:cs typeface="Arial" panose="020B0604020202020204" pitchFamily="34" charset="0"/>
              </a:rPr>
              <a:t>DOBRODOŠLI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4746" y="2291401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8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42379" y="-1"/>
            <a:ext cx="8453577" cy="6858001"/>
            <a:chOff x="2873829" y="-14058"/>
            <a:chExt cx="9318171" cy="6872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6764" y="-14058"/>
              <a:ext cx="4835236" cy="6872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3829" y="-14057"/>
              <a:ext cx="4482935" cy="687205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113102" y="855483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540" y="3572457"/>
            <a:ext cx="3002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Klačar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Nedim Čović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Mirza Ibrahimović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069" y="5199617"/>
            <a:ext cx="3614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5507" y="2157182"/>
            <a:ext cx="365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POVREDE U PROFESIONALNOM FUDBALU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</p:spTree>
    <p:extLst>
      <p:ext uri="{BB962C8B-B14F-4D97-AF65-F5344CB8AC3E}">
        <p14:creationId xmlns:p14="http://schemas.microsoft.com/office/powerpoint/2010/main" val="289425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60371" cy="2325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8" y="3526019"/>
            <a:ext cx="7429694" cy="25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5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7" y="3060701"/>
            <a:ext cx="7429694" cy="3086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37"/>
          <a:stretch/>
        </p:blipFill>
        <p:spPr>
          <a:xfrm>
            <a:off x="0" y="0"/>
            <a:ext cx="6945807" cy="21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1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07594"/>
            <a:ext cx="7121420" cy="2639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139" y="270002"/>
            <a:ext cx="5046356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06290" cy="36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" y="3090720"/>
            <a:ext cx="7132285" cy="3695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37" y="270002"/>
            <a:ext cx="5100857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2" y="1"/>
            <a:ext cx="4531921" cy="28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5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" y="2720172"/>
            <a:ext cx="7484124" cy="211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424"/>
          <a:stretch/>
        </p:blipFill>
        <p:spPr>
          <a:xfrm>
            <a:off x="0" y="0"/>
            <a:ext cx="7605869" cy="12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6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5" y="2132709"/>
            <a:ext cx="6528354" cy="4673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41" y="270002"/>
            <a:ext cx="477385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41971" cy="19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8" y="3309663"/>
            <a:ext cx="7440580" cy="1687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094570" cy="20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5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917"/>
            <a:ext cx="7272811" cy="1941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029" y="270002"/>
            <a:ext cx="4949466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99576" cy="204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48735"/>
            <a:ext cx="6788811" cy="207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89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5" y="183795"/>
            <a:ext cx="3523985" cy="103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9" y="1483496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Davor Plavec, Professor, MD, MSc, PhD, Children's Hospital Srebrnjak,  Croatia - Vent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4142"/>
          <a:stretch/>
        </p:blipFill>
        <p:spPr bwMode="auto">
          <a:xfrm>
            <a:off x="6388689" y="1472850"/>
            <a:ext cx="4452977" cy="396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511760" y="5617439"/>
            <a:ext cx="3856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14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171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JMI.INFO | Ortoped dr Aleksandar Jakovljević, Banja Luka, Bi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95" y="1589753"/>
            <a:ext cx="3031837" cy="4006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09638" y="5596586"/>
            <a:ext cx="4912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 dr.med.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5" y="183795"/>
            <a:ext cx="3523985" cy="103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32" y="1615019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0532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Univerzitet Crne Go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6"/>
          <a:stretch/>
        </p:blipFill>
        <p:spPr bwMode="auto">
          <a:xfrm>
            <a:off x="6798127" y="1334073"/>
            <a:ext cx="3687308" cy="43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02082" y="5681743"/>
            <a:ext cx="2902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6" y="315319"/>
            <a:ext cx="3523985" cy="103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6" y="1674407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5795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7578155" y="0"/>
            <a:ext cx="4613845" cy="6792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95" r="4034"/>
          <a:stretch/>
        </p:blipFill>
        <p:spPr>
          <a:xfrm>
            <a:off x="3493934" y="0"/>
            <a:ext cx="4069383" cy="6803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275" y="3818694"/>
            <a:ext cx="30024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Rodoljub Petković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166" y="5125321"/>
            <a:ext cx="3276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 Milan Mihajlović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5026" y="2215341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MENADŽMENT SPORTSKIH DOGAĐAJA</a:t>
            </a:r>
          </a:p>
        </p:txBody>
      </p:sp>
    </p:spTree>
    <p:extLst>
      <p:ext uri="{BB962C8B-B14F-4D97-AF65-F5344CB8AC3E}">
        <p14:creationId xmlns:p14="http://schemas.microsoft.com/office/powerpoint/2010/main" val="26760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1634" y="465806"/>
            <a:ext cx="4280644" cy="630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12" y="3184975"/>
            <a:ext cx="7108363" cy="345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412" y="831612"/>
            <a:ext cx="1183694" cy="461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412" y="1425034"/>
            <a:ext cx="6308436" cy="16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8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236856" y="330762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539" y="1580139"/>
            <a:ext cx="7022980" cy="1761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39" y="958780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62794" y="3532864"/>
            <a:ext cx="6834725" cy="2119264"/>
            <a:chOff x="5137254" y="3155706"/>
            <a:chExt cx="6313879" cy="18339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7254" y="3155706"/>
              <a:ext cx="6313879" cy="11158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098" y="4205840"/>
              <a:ext cx="5970970" cy="783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906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89" y="1505525"/>
            <a:ext cx="6357423" cy="4343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89" y="765001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12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432" y="1610797"/>
            <a:ext cx="6750010" cy="364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28" y="819502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0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69" y="1982173"/>
            <a:ext cx="4419716" cy="13825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82942" y="3311328"/>
            <a:ext cx="6858179" cy="3447267"/>
            <a:chOff x="5240552" y="2869266"/>
            <a:chExt cx="6858179" cy="34472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552" y="2869266"/>
              <a:ext cx="6858179" cy="15675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776" y="4308066"/>
              <a:ext cx="6749319" cy="200846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880" y="1310836"/>
            <a:ext cx="1997581" cy="615059"/>
          </a:xfrm>
          <a:prstGeom prst="rect">
            <a:avLst/>
          </a:prstGeom>
        </p:spPr>
      </p:pic>
      <p:pic>
        <p:nvPicPr>
          <p:cNvPr id="2050" name="Picture 2" descr="Milan Mihajlović - Fakultet za spo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r="8286"/>
          <a:stretch/>
        </p:blipFill>
        <p:spPr bwMode="auto">
          <a:xfrm>
            <a:off x="5474288" y="300484"/>
            <a:ext cx="2917313" cy="26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1907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24" y="3387917"/>
            <a:ext cx="6809192" cy="3412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920" y="2423801"/>
            <a:ext cx="3298458" cy="103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155" y="1634214"/>
            <a:ext cx="1997581" cy="615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587" y="114946"/>
            <a:ext cx="2402173" cy="3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32" y="1"/>
            <a:ext cx="464506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776" y="0"/>
            <a:ext cx="4537085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(pojam, značaj i filozofija, razvojne teorije, organizacija i menadžeri, planiranje)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</p:spTree>
    <p:extLst>
      <p:ext uri="{BB962C8B-B14F-4D97-AF65-F5344CB8AC3E}">
        <p14:creationId xmlns:p14="http://schemas.microsoft.com/office/powerpoint/2010/main" val="31323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42379" y="-1"/>
            <a:ext cx="8453577" cy="6858001"/>
            <a:chOff x="2873829" y="-14058"/>
            <a:chExt cx="9318171" cy="6872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6764" y="-14058"/>
              <a:ext cx="4835236" cy="6872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3829" y="-14057"/>
              <a:ext cx="4482935" cy="687205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113102" y="855483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540" y="3572457"/>
            <a:ext cx="3002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Klačar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Nedim Čović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Mirza Ibrahimović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069" y="5199617"/>
            <a:ext cx="3614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5507" y="2157182"/>
            <a:ext cx="365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POVREDE U PROFESIONALNOM FUDBALU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</p:spTree>
    <p:extLst>
      <p:ext uri="{BB962C8B-B14F-4D97-AF65-F5344CB8AC3E}">
        <p14:creationId xmlns:p14="http://schemas.microsoft.com/office/powerpoint/2010/main" val="368673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75936" y="242565"/>
            <a:ext cx="5513759" cy="6538704"/>
            <a:chOff x="1104593" y="393955"/>
            <a:chExt cx="5513759" cy="65387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4593" y="978018"/>
              <a:ext cx="5513759" cy="59546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933" y="393955"/>
              <a:ext cx="3445419" cy="5497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39972" y="4021871"/>
            <a:ext cx="5540902" cy="2704898"/>
            <a:chOff x="535361" y="244227"/>
            <a:chExt cx="5540902" cy="27048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33965"/>
            <a:stretch/>
          </p:blipFill>
          <p:spPr>
            <a:xfrm>
              <a:off x="535361" y="666120"/>
              <a:ext cx="5540902" cy="22830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2151" y="244227"/>
              <a:ext cx="1213789" cy="58240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937" y="437934"/>
            <a:ext cx="2468631" cy="3169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353" y="3219563"/>
            <a:ext cx="1053890" cy="505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762"/>
          <a:stretch/>
        </p:blipFill>
        <p:spPr>
          <a:xfrm>
            <a:off x="1028264" y="3746669"/>
            <a:ext cx="5178979" cy="3097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743" y="563176"/>
            <a:ext cx="5906258" cy="6281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693" y="611619"/>
            <a:ext cx="2274326" cy="2204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6" y="163502"/>
            <a:ext cx="3152185" cy="35403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470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30" y="3754996"/>
            <a:ext cx="1053890" cy="505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28" y="847432"/>
            <a:ext cx="5481101" cy="5965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91248" y="4556894"/>
            <a:ext cx="4949380" cy="2151318"/>
            <a:chOff x="1907522" y="1566716"/>
            <a:chExt cx="6106628" cy="26964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b="70166"/>
            <a:stretch/>
          </p:blipFill>
          <p:spPr>
            <a:xfrm>
              <a:off x="1907522" y="1566716"/>
              <a:ext cx="6106628" cy="14005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b="5067"/>
            <a:stretch/>
          </p:blipFill>
          <p:spPr>
            <a:xfrm>
              <a:off x="1952939" y="2788292"/>
              <a:ext cx="6061211" cy="147487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487" y="847432"/>
            <a:ext cx="2447859" cy="1373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486" y="2421390"/>
            <a:ext cx="2447859" cy="13470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8767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25" y="4788359"/>
            <a:ext cx="5341065" cy="2069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300" y="4282681"/>
            <a:ext cx="1053890" cy="505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746" y="561164"/>
            <a:ext cx="5753250" cy="6232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657" y="654773"/>
            <a:ext cx="2434814" cy="136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071" y="2438321"/>
            <a:ext cx="2434814" cy="12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4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066" y="3419908"/>
            <a:ext cx="6570991" cy="3338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740" y="2171765"/>
            <a:ext cx="3050437" cy="96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946" y="1278539"/>
            <a:ext cx="1681887" cy="47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91" y="858168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lika 3" descr="Slika koja sadrži odjeća, osoba, Ljudsko lice, majica&#10;&#10;Opis je automatski generiran">
            <a:extLst>
              <a:ext uri="{FF2B5EF4-FFF2-40B4-BE49-F238E27FC236}">
                <a16:creationId xmlns:a16="http://schemas.microsoft.com/office/drawing/2014/main" id="{55F13F7A-C28F-FD88-C04D-93234B070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5589346" y="156785"/>
            <a:ext cx="2417690" cy="3263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9" y="0"/>
            <a:ext cx="4708195" cy="359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890" y="1278539"/>
            <a:ext cx="1681887" cy="473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3" y="0"/>
            <a:ext cx="4708195" cy="3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670" y="1393595"/>
            <a:ext cx="1681887" cy="473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9" y="0"/>
            <a:ext cx="4708195" cy="359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810" y="1954371"/>
            <a:ext cx="2765044" cy="805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490" y="3108158"/>
            <a:ext cx="6497510" cy="3920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39" y="184584"/>
            <a:ext cx="2118525" cy="2891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43" y="833946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29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322" y="2078819"/>
            <a:ext cx="2433021" cy="81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65" y="888447"/>
            <a:ext cx="4214748" cy="4949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782" y="1417847"/>
            <a:ext cx="1681887" cy="473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3" y="0"/>
            <a:ext cx="4708195" cy="35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623" y="3168092"/>
            <a:ext cx="6499709" cy="3455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345" y="313507"/>
            <a:ext cx="2640415" cy="268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1080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94" y="54037"/>
            <a:ext cx="711662" cy="71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(organiziranje, menadžment ljudskih resursa, vođenje, kontrola)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777" y="-1"/>
            <a:ext cx="4621288" cy="6846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13" y="0"/>
            <a:ext cx="4621288" cy="68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1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82" y="1551791"/>
            <a:ext cx="5498696" cy="1211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51" y="1028897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19" y="0"/>
            <a:ext cx="4708195" cy="359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4" y="179619"/>
            <a:ext cx="1806060" cy="2379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94" y="2959598"/>
            <a:ext cx="6609499" cy="38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2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" y="684617"/>
            <a:ext cx="5640813" cy="250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9" y="260062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85531"/>
            <a:ext cx="5325920" cy="3585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033" y="3393754"/>
            <a:ext cx="2035682" cy="33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7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7578155" y="0"/>
            <a:ext cx="4613845" cy="6792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95" r="4034"/>
          <a:stretch/>
        </p:blipFill>
        <p:spPr>
          <a:xfrm>
            <a:off x="3493934" y="0"/>
            <a:ext cx="4069383" cy="6803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275" y="3818694"/>
            <a:ext cx="30024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Rodoljub Petković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166" y="5125321"/>
            <a:ext cx="3276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 Milan Mihajlović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5026" y="2215341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MENADŽMENT SPORTSKIH DOGAĐAJA</a:t>
            </a:r>
          </a:p>
        </p:txBody>
      </p:sp>
    </p:spTree>
    <p:extLst>
      <p:ext uri="{BB962C8B-B14F-4D97-AF65-F5344CB8AC3E}">
        <p14:creationId xmlns:p14="http://schemas.microsoft.com/office/powerpoint/2010/main" val="47234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63" y="381168"/>
            <a:ext cx="1115815" cy="424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029" y="472339"/>
            <a:ext cx="5110953" cy="5867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5" y="3324540"/>
            <a:ext cx="5418928" cy="346105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8863" y="805722"/>
            <a:ext cx="5388650" cy="2448205"/>
            <a:chOff x="1430413" y="3145787"/>
            <a:chExt cx="5698355" cy="27705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0413" y="3145787"/>
              <a:ext cx="5698355" cy="25646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9570" y="5568597"/>
              <a:ext cx="5362850" cy="347751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0963" y="848906"/>
            <a:ext cx="1850620" cy="119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297" y="2376763"/>
            <a:ext cx="1866949" cy="4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722"/>
            <a:ext cx="5582891" cy="2297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6" y="381168"/>
            <a:ext cx="1115815" cy="42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321" y="442061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34" y="3103023"/>
            <a:ext cx="5437557" cy="3717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011" y="884446"/>
            <a:ext cx="1915936" cy="119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024" y="2940980"/>
            <a:ext cx="2013910" cy="36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5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549" y="2408424"/>
            <a:ext cx="3050437" cy="961684"/>
          </a:xfrm>
          <a:prstGeom prst="rect">
            <a:avLst/>
          </a:prstGeom>
        </p:spPr>
      </p:pic>
      <p:pic>
        <p:nvPicPr>
          <p:cNvPr id="8" name="Slika 3" descr="Slika koja sadrži odjeća, osoba, Ljudsko lice, majica&#10;&#10;Opis je automatski generiran">
            <a:extLst>
              <a:ext uri="{FF2B5EF4-FFF2-40B4-BE49-F238E27FC236}">
                <a16:creationId xmlns:a16="http://schemas.microsoft.com/office/drawing/2014/main" id="{55F13F7A-C28F-FD88-C04D-93234B070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133223" y="0"/>
            <a:ext cx="2634199" cy="3555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50" y="3804397"/>
            <a:ext cx="1681887" cy="473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24" y="4438776"/>
            <a:ext cx="6796606" cy="155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9" y="3519121"/>
            <a:ext cx="1681887" cy="473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899" y="2500885"/>
            <a:ext cx="3154484" cy="919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" y="130083"/>
            <a:ext cx="2264805" cy="3228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7" y="4088355"/>
            <a:ext cx="7254422" cy="18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3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32" y="2222416"/>
            <a:ext cx="2710737" cy="90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2" y="3419908"/>
            <a:ext cx="1681887" cy="473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6" y="326219"/>
            <a:ext cx="2640415" cy="268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757" y="0"/>
            <a:ext cx="4708195" cy="359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01" y="0"/>
            <a:ext cx="4708195" cy="359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210" y="534827"/>
            <a:ext cx="5026549" cy="5770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32" y="3927316"/>
            <a:ext cx="6820078" cy="22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3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2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0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" y="7255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2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700"/>
          <a:stretch/>
        </p:blipFill>
        <p:spPr>
          <a:xfrm>
            <a:off x="30112" y="2676589"/>
            <a:ext cx="12192000" cy="4169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6725" y="1364014"/>
            <a:ext cx="6266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5400" b="1" dirty="0">
                <a:latin typeface="Arial" panose="020B0604020202020204" pitchFamily="34" charset="0"/>
                <a:cs typeface="Arial" panose="020B0604020202020204" pitchFamily="34" charset="0"/>
              </a:rPr>
              <a:t>DOBRODOŠLI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4746" y="2291401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5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93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32" y="1"/>
            <a:ext cx="464506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776" y="0"/>
            <a:ext cx="4537085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(pojam, značaj i filozofija, razvojne teorije, organizacija i menadžeri, planiranje)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</p:spTree>
    <p:extLst>
      <p:ext uri="{BB962C8B-B14F-4D97-AF65-F5344CB8AC3E}">
        <p14:creationId xmlns:p14="http://schemas.microsoft.com/office/powerpoint/2010/main" val="2727427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42379" y="-1"/>
            <a:ext cx="8453577" cy="6858001"/>
            <a:chOff x="2873829" y="-14058"/>
            <a:chExt cx="9318171" cy="6872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6764" y="-14058"/>
              <a:ext cx="4835236" cy="6872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3829" y="-14057"/>
              <a:ext cx="4482935" cy="687205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113102" y="855483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540" y="3572457"/>
            <a:ext cx="3002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Klačar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Nedim Čović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Mirza Ibrahimović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069" y="5199617"/>
            <a:ext cx="3614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5507" y="2157182"/>
            <a:ext cx="365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POVREDE U PROFESIONALNOM FUDBALU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</p:spTree>
    <p:extLst>
      <p:ext uri="{BB962C8B-B14F-4D97-AF65-F5344CB8AC3E}">
        <p14:creationId xmlns:p14="http://schemas.microsoft.com/office/powerpoint/2010/main" val="264792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7578155" y="0"/>
            <a:ext cx="4613845" cy="6792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95" r="4034"/>
          <a:stretch/>
        </p:blipFill>
        <p:spPr>
          <a:xfrm>
            <a:off x="3493934" y="0"/>
            <a:ext cx="4069383" cy="6803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275" y="3818694"/>
            <a:ext cx="30024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Rodoljub Petković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166" y="5125321"/>
            <a:ext cx="3276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 Milan Mihajlović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5026" y="2215341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MENADŽMENT SPORTSKIH DOGAĐAJA</a:t>
            </a:r>
          </a:p>
        </p:txBody>
      </p:sp>
    </p:spTree>
    <p:extLst>
      <p:ext uri="{BB962C8B-B14F-4D97-AF65-F5344CB8AC3E}">
        <p14:creationId xmlns:p14="http://schemas.microsoft.com/office/powerpoint/2010/main" val="134469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32" y="1"/>
            <a:ext cx="464506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776" y="0"/>
            <a:ext cx="4537085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(pojam, značaj i filozofija, razvojne teorije, organizacija i menadžeri, planiranje)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</p:spTree>
    <p:extLst>
      <p:ext uri="{BB962C8B-B14F-4D97-AF65-F5344CB8AC3E}">
        <p14:creationId xmlns:p14="http://schemas.microsoft.com/office/powerpoint/2010/main" val="3865322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94" y="54037"/>
            <a:ext cx="711662" cy="71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(organiziranje, menadžment ljudskih resursa, vođenje, kontrola)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777" y="-1"/>
            <a:ext cx="4621288" cy="6846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13" y="0"/>
            <a:ext cx="4621288" cy="68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0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94371" y="206964"/>
            <a:ext cx="405040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Slobodan </a:t>
            </a:r>
            <a:r>
              <a:rPr lang="en-US" sz="15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Simović</a:t>
            </a:r>
            <a:r>
              <a:rPr lang="en-US" sz="15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(1960., Banja Luka)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vaspitanja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Banjoj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Luci.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Odsjek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1984.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menadžment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2006., 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doktorirao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profesionalnoj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karijeri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domaćim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inozemnim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klubovima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od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mnogobrojnih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društvenih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savjeta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vrhunski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Olimpijskog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Olympic Solidarity Coaching Expert FIBA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IOC.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nekoliko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Dobitnik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najbolji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(2011)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(2013)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tehnologije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Federacion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de Education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Fisica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Honor of Merit, Bratislava 2016.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redakcije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redakcije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Enciklopediji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uređuje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umjetnosti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28" y="339886"/>
            <a:ext cx="2939868" cy="364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40" r="1942"/>
          <a:stretch/>
        </p:blipFill>
        <p:spPr>
          <a:xfrm>
            <a:off x="148667" y="269052"/>
            <a:ext cx="2301264" cy="33880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33" y="1963063"/>
            <a:ext cx="2502673" cy="32326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06" y="3394683"/>
            <a:ext cx="2562843" cy="29419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5044532" y="4126535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Slobodan Simović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8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4957" y="317942"/>
            <a:ext cx="4937043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Munir</a:t>
            </a:r>
            <a:r>
              <a:rPr lang="en-US" sz="14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Talović</a:t>
            </a:r>
            <a:r>
              <a:rPr lang="en-US" sz="14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(1963.,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Prijepolje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Prijepolju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trenersku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1988.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Jedanaest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kasnije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2003.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stekao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1996.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2000.,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2007.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2011. je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bs-Latn-BA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od 2017.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Pored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dugogodišnjeg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angažmana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izvođenju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zemljama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okruženja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prodekanske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navrata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nepunom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radnik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je mentor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magistarskih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doktorskih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zemljama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okruženja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desetina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udžbenika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FK Sarajevo je, pored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trenerske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karijere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u NS/FS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od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utemeljitelja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skladu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UEFA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Konvencijom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Oženjen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otac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djece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8714" y="3956736"/>
            <a:ext cx="2475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Munir Talović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0" y="247586"/>
            <a:ext cx="2352506" cy="32404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90" y="224562"/>
            <a:ext cx="2502673" cy="32326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" y="3539383"/>
            <a:ext cx="2562843" cy="3067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354" y="3681807"/>
            <a:ext cx="2424362" cy="28660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4519" r="4626" b="30620"/>
          <a:stretch/>
        </p:blipFill>
        <p:spPr>
          <a:xfrm>
            <a:off x="4762947" y="541514"/>
            <a:ext cx="2367404" cy="3277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7944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07627" y="364658"/>
            <a:ext cx="41312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Rodoljub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Petković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(1952,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Konjic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penziji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menadžere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2002.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menadžmenta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2005, </a:t>
            </a:r>
            <a:r>
              <a:rPr lang="az-Cyrl-AZ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magistarsku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utakmice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šampiona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odbranio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2010.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Edukons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BSK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Sloga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Mladost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Kotor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Varoš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Laktaši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funkcioner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dužnosti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FK BSK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Opštinskog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Banjaluka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Trenutno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Olimpijskog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nagrađivan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izdvojiti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Specijalno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priznanje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osnivanje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sveukupni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ONDO: Da li Rodoljub Petković postaje funkcioner FK Borac? | Sport | Fudb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r="16872"/>
          <a:stretch/>
        </p:blipFill>
        <p:spPr bwMode="auto">
          <a:xfrm>
            <a:off x="3895301" y="486327"/>
            <a:ext cx="3886523" cy="322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40" r="1942"/>
          <a:stretch/>
        </p:blipFill>
        <p:spPr>
          <a:xfrm>
            <a:off x="103032" y="646831"/>
            <a:ext cx="3966692" cy="54639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3895301" y="3941307"/>
            <a:ext cx="2595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Mr. Rodoljub Petković</a:t>
            </a:r>
          </a:p>
        </p:txBody>
      </p:sp>
    </p:spTree>
    <p:extLst>
      <p:ext uri="{BB962C8B-B14F-4D97-AF65-F5344CB8AC3E}">
        <p14:creationId xmlns:p14="http://schemas.microsoft.com/office/powerpoint/2010/main" val="212583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5" y="637504"/>
            <a:ext cx="3942859" cy="4661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297" y="856219"/>
            <a:ext cx="3539531" cy="2488733"/>
          </a:xfrm>
          <a:prstGeom prst="round2DiagRect">
            <a:avLst>
              <a:gd name="adj1" fmla="val 2310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801423" y="821184"/>
            <a:ext cx="42145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Obrazovanje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BSc 2005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Sveučilište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Bosna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Hercegovina) -Sarajevo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sportske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nauke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2009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Loughborough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Univerzitet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Velika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Britanija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doktorski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studij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2023./2024.-2026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Francuska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UEFA A, B diploma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UEFA Fitness for 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FIFA diploma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fudbalske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medicine</a:t>
            </a:r>
            <a:endParaRPr lang="bs-Latn-B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s-Latn-B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Radno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iskustvo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bs-Latn-B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kineziologiju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/CZSVO2max-Sarajevo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FK Sarajevo - Sarajevo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FC CERES NEGROS,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Filipini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FC TERENGGANU,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Malezija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Kondicioni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Fudbalska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akademija</a:t>
            </a:r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ACADEMICA Sarajevo,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Međunarod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odnosi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osiguranje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kvaliteta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sportski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ekspert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Evropska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Komisija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0478" y="3675522"/>
            <a:ext cx="2723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Mr.sci Slobodan Klačar</a:t>
            </a:r>
          </a:p>
        </p:txBody>
      </p:sp>
    </p:spTree>
    <p:extLst>
      <p:ext uri="{BB962C8B-B14F-4D97-AF65-F5344CB8AC3E}">
        <p14:creationId xmlns:p14="http://schemas.microsoft.com/office/powerpoint/2010/main" val="202075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989" y="4421367"/>
            <a:ext cx="115675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Haris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(1979., Sarajevo)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gimnaziju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Ilijašu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Brezi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doktorirao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Zaposlen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2006.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2018. do 2022.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događaja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predavač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značajan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uzrasnim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selekcijama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58" y="-15826"/>
            <a:ext cx="2617731" cy="3928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35" y="401247"/>
            <a:ext cx="2855011" cy="3687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46" y="431222"/>
            <a:ext cx="3031020" cy="3627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89" y="284228"/>
            <a:ext cx="3150009" cy="3723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9589659" y="3844683"/>
            <a:ext cx="2061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Haris Alić</a:t>
            </a:r>
          </a:p>
        </p:txBody>
      </p:sp>
    </p:spTree>
    <p:extLst>
      <p:ext uri="{BB962C8B-B14F-4D97-AF65-F5344CB8AC3E}">
        <p14:creationId xmlns:p14="http://schemas.microsoft.com/office/powerpoint/2010/main" val="40954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 descr="Slika koja sadrži odjeća, majica, osoba, tkanina&#10;&#10;Opis je automatski generiran">
            <a:extLst>
              <a:ext uri="{FF2B5EF4-FFF2-40B4-BE49-F238E27FC236}">
                <a16:creationId xmlns:a16="http://schemas.microsoft.com/office/drawing/2014/main" id="{56A32A74-1E80-81D9-C4F8-4E80CA57A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" y="38161"/>
            <a:ext cx="2441471" cy="3664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894" y="4352635"/>
            <a:ext cx="11777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Eldin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Jelešković</a:t>
            </a:r>
            <a:r>
              <a:rPr lang="en-US" sz="16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(1979., Sarajevo)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gimnaziju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Ilidži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8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Realizator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Prodekan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2018.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4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dobitnik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„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Zlatne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značajan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doprinos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Predavač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Fudbalskom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ekspert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kondicionu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ostvario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uspjeha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klubovima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osvojio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prvaka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duple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ostvario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saradnju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većim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brojem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vrhunskih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sportista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kojima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eksponati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bosanskohercegovačkog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fudbalu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atletici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tenisu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stručnog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štaba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reprezentacije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2019.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posjeduje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UEFA PRO </a:t>
            </a:r>
            <a:r>
              <a:rPr lang="en-US" sz="16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licencu</a:t>
            </a:r>
            <a:r>
              <a:rPr lang="en-US" sz="1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95" y="336852"/>
            <a:ext cx="2855011" cy="3687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406" y="366827"/>
            <a:ext cx="3031020" cy="3627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749" y="219833"/>
            <a:ext cx="3150009" cy="3723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Rectangle 8"/>
          <p:cNvSpPr/>
          <p:nvPr/>
        </p:nvSpPr>
        <p:spPr>
          <a:xfrm>
            <a:off x="154545" y="3701878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Eldin Jelešković</a:t>
            </a:r>
          </a:p>
        </p:txBody>
      </p:sp>
    </p:spTree>
    <p:extLst>
      <p:ext uri="{BB962C8B-B14F-4D97-AF65-F5344CB8AC3E}">
        <p14:creationId xmlns:p14="http://schemas.microsoft.com/office/powerpoint/2010/main" val="39831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94" y="54037"/>
            <a:ext cx="711662" cy="71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(organiziranje, menadžment ljudskih resursa, vođenje, kontrola)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777" y="-1"/>
            <a:ext cx="4621288" cy="6846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13" y="0"/>
            <a:ext cx="4621288" cy="68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8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911" y="4464769"/>
            <a:ext cx="119902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err="1">
                <a:solidFill>
                  <a:srgbClr val="2D4568"/>
                </a:solidFill>
                <a:latin typeface="Minion Pro"/>
              </a:rPr>
              <a:t>Šemso</a:t>
            </a:r>
            <a:r>
              <a:rPr lang="en-US" sz="1500" b="1" dirty="0">
                <a:solidFill>
                  <a:srgbClr val="2D4568"/>
                </a:solidFill>
                <a:latin typeface="Minion Pro"/>
              </a:rPr>
              <a:t> </a:t>
            </a:r>
            <a:r>
              <a:rPr lang="en-US" sz="1500" b="1" dirty="0" err="1">
                <a:solidFill>
                  <a:srgbClr val="2D4568"/>
                </a:solidFill>
                <a:latin typeface="Minion Pro"/>
              </a:rPr>
              <a:t>Ormanović</a:t>
            </a:r>
            <a:r>
              <a:rPr lang="en-US" sz="1500" b="1" dirty="0">
                <a:solidFill>
                  <a:srgbClr val="2D4568"/>
                </a:solidFill>
                <a:latin typeface="Minion Pro"/>
              </a:rPr>
              <a:t> 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(1979.,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) je</a:t>
            </a:r>
            <a:r>
              <a:rPr lang="bs-Latn-BA" sz="1500" dirty="0">
                <a:solidFill>
                  <a:srgbClr val="211D1E"/>
                </a:solidFill>
                <a:latin typeface="Minion Pro"/>
              </a:rPr>
              <a:t> docent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Osnovnu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srednju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školu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završio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Na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diplomirao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2010.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magistrirao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2011.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a 2020.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doktorirao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Dobitnik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dvije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„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“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najbolji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student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dodiplomskom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postdiplomskom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studiju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Zaposlen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tjelesnog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odgoja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angažiran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oblasti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“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Organizacija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upravljanje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”. Pored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angažmana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izvođenju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nastave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od 2022.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predaje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Filozofskom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Zenici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vanjski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saradnik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Osnivač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prvi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Skupštine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Udruženja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dobitnika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„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“ UNSA.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Organizator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velikog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značajnih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sportskih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takmičenja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konferencija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Učesnik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velikom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broju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domaćih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međunarodnih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konferencija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simpozija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kako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Bosni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Hercegovini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tako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Evropi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Objavio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kao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autor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koautor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veći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broj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radova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(40) u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relevantnim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prestižnim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naučnim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bazama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Oženjen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otac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jednog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Minion Pro"/>
              </a:rPr>
              <a:t>djeteta</a:t>
            </a:r>
            <a:r>
              <a:rPr lang="en-US" sz="1500" dirty="0">
                <a:solidFill>
                  <a:srgbClr val="211D1E"/>
                </a:solidFill>
                <a:latin typeface="Minion Pro"/>
              </a:rPr>
              <a:t>.</a:t>
            </a:r>
            <a:endParaRPr lang="en-US" sz="1500" dirty="0"/>
          </a:p>
        </p:txBody>
      </p:sp>
      <p:pic>
        <p:nvPicPr>
          <p:cNvPr id="5" name="Slika 7" descr="Slika koja sadrži odjeća, majica, osoba, Ljudsko lice&#10;&#10;Opis je automatski generiran">
            <a:extLst>
              <a:ext uri="{FF2B5EF4-FFF2-40B4-BE49-F238E27FC236}">
                <a16:creationId xmlns:a16="http://schemas.microsoft.com/office/drawing/2014/main" id="{93A83A30-D312-19A3-6BBB-D566A84F8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00" y="0"/>
            <a:ext cx="2890956" cy="4338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5" y="292738"/>
            <a:ext cx="2955698" cy="38178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750" y="341674"/>
            <a:ext cx="3148885" cy="37689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7"/>
          <p:cNvSpPr/>
          <p:nvPr/>
        </p:nvSpPr>
        <p:spPr>
          <a:xfrm>
            <a:off x="9100190" y="341674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Doc.dr Šemso Ormanović</a:t>
            </a:r>
          </a:p>
        </p:txBody>
      </p:sp>
    </p:spTree>
    <p:extLst>
      <p:ext uri="{BB962C8B-B14F-4D97-AF65-F5344CB8AC3E}">
        <p14:creationId xmlns:p14="http://schemas.microsoft.com/office/powerpoint/2010/main" val="59527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5" descr="Slika koja sadrži odjeća, osoba, Ljudsko lice, osmijeh&#10;&#10;Opis je automatski generiran">
            <a:extLst>
              <a:ext uri="{FF2B5EF4-FFF2-40B4-BE49-F238E27FC236}">
                <a16:creationId xmlns:a16="http://schemas.microsoft.com/office/drawing/2014/main" id="{B83F9CAB-A3B5-A159-A0B8-8E2653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/>
          <a:stretch/>
        </p:blipFill>
        <p:spPr>
          <a:xfrm>
            <a:off x="4215413" y="90537"/>
            <a:ext cx="2481602" cy="3973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9" y="628294"/>
            <a:ext cx="4394960" cy="5195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6854546" y="306323"/>
            <a:ext cx="538980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Dr.sci Nedim Ćović </a:t>
            </a:r>
            <a:r>
              <a:rPr lang="bs-Latn-B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(1988. Sarajevo) je Viši asistent na Fakultetu sporta i tjelesnog odgoja Univerziteta u Sarajevu 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2014/2015 radio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odluci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vijeća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svojstvu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Čović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Transformacioni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oktobara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Čović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100m, 200m,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4x100m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seniorskoj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juniorskoj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konkurenciji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Višestruki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pobjednik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osvajač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medalja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Balkanskim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igrama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kupovima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atletici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svjetskog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prvenstva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atletskog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prvenstva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kondicionog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FK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Željezničar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obnaša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avgusta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angažiran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od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svojstvu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instruktor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nogometne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60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konferencijama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10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istaknutim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impakt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impakt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indeksirani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of Science.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odgovorni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naučnog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Homosporticus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Učestvovao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6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projekata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ESP.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publikacije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univerzitetskom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udžbeniku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5413" y="4132498"/>
            <a:ext cx="2275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Dr.sci Nedim Čović</a:t>
            </a:r>
          </a:p>
        </p:txBody>
      </p:sp>
    </p:spTree>
    <p:extLst>
      <p:ext uri="{BB962C8B-B14F-4D97-AF65-F5344CB8AC3E}">
        <p14:creationId xmlns:p14="http://schemas.microsoft.com/office/powerpoint/2010/main" val="2640542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44" y="344169"/>
            <a:ext cx="2516221" cy="3776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3155" y="264980"/>
            <a:ext cx="4662153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bs-Latn-B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Mirza Ibrahimović </a:t>
            </a:r>
            <a:r>
              <a:rPr lang="bs-Latn-BA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(1989., Sarajevo) je viši asistent na Fakultetu sporta i tjelesnog odgoja Univerziteta u Sarajevu. Osnovnu školu i srednju školu završio je u Sarajevu. Diplomirao je 2016. godine a magistrirao je 2017. godine na Fakultetu sporta i tjelesnog odgoja u Sarajevu, gdje trenutno pohađa doktorski studij. Njegov izuzetan akademski uspjeh prepoznat je kroz brojne nagrade. Dva puta je bio dobitnik "Zlatne značke" Univerziteta u Sarajevu, a 2017. godine je proglašen najboljim studentom Univerziteta u Sarajevu za ostvaren uspjeh na I i II ciklusu studija. Zaposlen je na Fakultetu sporta i tjelesnog odgoja Univerziteta u Sarajevu, gdje je angažovan na Katedri Timski sportovi. Također je bio student-prorektor na Univerzitetu u Sarajevu. Kao osnivač Udruženja za sport i rekreaciju "Challenge" i Razvojno istraživačkog centra Sarajevo, aktivan je učesnik u organizaciji značajnih sportskih manifestacija i konferencija. Također je bio voditelj velikog broja projekata iz obrazovanja, sporta i inkluzije, te koordinator na svjetskim i evropskim takmičenjima ističući njegovu posvećenost unapređenju društva kroz akademsku i sportsku domenu. Kao autor i koautor objavio je dvije knjige te sedam naučnih i stručnih radova. Uz akademsku karijeru, posjeduje UEFA C licencu i Nacionalnu futsal C licencu.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9" y="628294"/>
            <a:ext cx="4394960" cy="5195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ectangle 5"/>
          <p:cNvSpPr/>
          <p:nvPr/>
        </p:nvSpPr>
        <p:spPr>
          <a:xfrm>
            <a:off x="4304132" y="4120387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Mirza Ibrahimović MA.</a:t>
            </a:r>
          </a:p>
        </p:txBody>
      </p:sp>
    </p:spTree>
    <p:extLst>
      <p:ext uri="{BB962C8B-B14F-4D97-AF65-F5344CB8AC3E}">
        <p14:creationId xmlns:p14="http://schemas.microsoft.com/office/powerpoint/2010/main" val="165576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055"/>
            <a:ext cx="12192000" cy="5536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912" y="2347616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9" y="72559"/>
            <a:ext cx="1267971" cy="9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700"/>
          <a:stretch/>
        </p:blipFill>
        <p:spPr>
          <a:xfrm>
            <a:off x="30112" y="2676589"/>
            <a:ext cx="12192000" cy="4169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3592" y="205328"/>
            <a:ext cx="5870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4400" b="1" dirty="0">
                <a:latin typeface="Arial" panose="020B0604020202020204" pitchFamily="34" charset="0"/>
                <a:cs typeface="Arial" panose="020B0604020202020204" pitchFamily="34" charset="0"/>
              </a:rPr>
              <a:t>PROMOCIJA KNJIGA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95" y="54036"/>
            <a:ext cx="1085984" cy="1072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13" y="54036"/>
            <a:ext cx="1073302" cy="10733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1267971" cy="902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6725" y="1364014"/>
            <a:ext cx="6266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5400" b="1" dirty="0">
                <a:latin typeface="Arial" panose="020B0604020202020204" pitchFamily="34" charset="0"/>
                <a:cs typeface="Arial" panose="020B0604020202020204" pitchFamily="34" charset="0"/>
              </a:rPr>
              <a:t>DOBRODOŠLI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4746" y="2291401"/>
            <a:ext cx="279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9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371"/>
          <a:stretch/>
        </p:blipFill>
        <p:spPr>
          <a:xfrm>
            <a:off x="9716038" y="5093834"/>
            <a:ext cx="2475962" cy="162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478" y="1416676"/>
            <a:ext cx="1291308" cy="12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7432"/>
          <a:stretch/>
        </p:blipFill>
        <p:spPr>
          <a:xfrm>
            <a:off x="7407" y="3741560"/>
            <a:ext cx="2937524" cy="1639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84" y="1234463"/>
            <a:ext cx="2174592" cy="142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91" y="1348874"/>
            <a:ext cx="2773481" cy="1346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26" y="24935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1970" b="27617"/>
          <a:stretch/>
        </p:blipFill>
        <p:spPr>
          <a:xfrm>
            <a:off x="160598" y="2911899"/>
            <a:ext cx="3272110" cy="79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851" t="21847" r="14642" b="27135"/>
          <a:stretch/>
        </p:blipFill>
        <p:spPr>
          <a:xfrm>
            <a:off x="9534164" y="4041471"/>
            <a:ext cx="2553781" cy="1083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3892" r="22224" b="14727"/>
          <a:stretch/>
        </p:blipFill>
        <p:spPr>
          <a:xfrm>
            <a:off x="3479228" y="1365787"/>
            <a:ext cx="1486066" cy="1417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0063" t="31704" r="20321" b="32976"/>
          <a:stretch/>
        </p:blipFill>
        <p:spPr>
          <a:xfrm>
            <a:off x="7119139" y="2783412"/>
            <a:ext cx="2958260" cy="105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900" y="5409497"/>
            <a:ext cx="1336061" cy="1320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9373" y="2746034"/>
            <a:ext cx="1366989" cy="12963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549" y="3815216"/>
            <a:ext cx="1289482" cy="1535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4" y="5669540"/>
            <a:ext cx="2367705" cy="908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0458" y="5702898"/>
            <a:ext cx="3160404" cy="875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7602" y="2924633"/>
            <a:ext cx="3134747" cy="7942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2262" y="67992"/>
            <a:ext cx="1056806" cy="100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649" y="1481764"/>
            <a:ext cx="2802166" cy="1125600"/>
          </a:xfrm>
          <a:prstGeom prst="rect">
            <a:avLst/>
          </a:prstGeom>
        </p:spPr>
      </p:pic>
      <p:pic>
        <p:nvPicPr>
          <p:cNvPr id="1026" name="Picture 2" descr="https://mks.ks.gov.ba/sites/mks.ks.gov.ba/files/MK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098800" y="170127"/>
            <a:ext cx="2557633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6732" y="69867"/>
            <a:ext cx="3335817" cy="1066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3" y="116434"/>
            <a:ext cx="940737" cy="940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F96D6-C3BA-0C69-E73C-6B5E8131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26" y="81627"/>
            <a:ext cx="1000118" cy="10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28" y="98066"/>
            <a:ext cx="969576" cy="957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9006" y="3867077"/>
            <a:ext cx="2672961" cy="1513693"/>
          </a:xfrm>
          <a:prstGeom prst="rect">
            <a:avLst/>
          </a:prstGeom>
        </p:spPr>
      </p:pic>
      <p:pic>
        <p:nvPicPr>
          <p:cNvPr id="1034" name="Picture 10" descr="No photo description available.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363" r="18046" b="17050"/>
          <a:stretch/>
        </p:blipFill>
        <p:spPr bwMode="auto">
          <a:xfrm>
            <a:off x="2920373" y="5138614"/>
            <a:ext cx="1784859" cy="16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o photo description available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4" y="3923017"/>
            <a:ext cx="1271326" cy="1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42379" y="-1"/>
            <a:ext cx="8453577" cy="6858001"/>
            <a:chOff x="2873829" y="-14058"/>
            <a:chExt cx="9318171" cy="6872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6764" y="-14058"/>
              <a:ext cx="4835236" cy="6872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3829" y="-14057"/>
              <a:ext cx="4482935" cy="687205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113102" y="855483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540" y="3572457"/>
            <a:ext cx="3002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Klačar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Nedim Čović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Mirza Ibrahimović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069" y="5199617"/>
            <a:ext cx="36140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Jakovljević,dr.med.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5507" y="2157182"/>
            <a:ext cx="365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POVREDE U PROFESIONALNOM FUDBALU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</p:spTree>
    <p:extLst>
      <p:ext uri="{BB962C8B-B14F-4D97-AF65-F5344CB8AC3E}">
        <p14:creationId xmlns:p14="http://schemas.microsoft.com/office/powerpoint/2010/main" val="353048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60371" cy="2325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8" y="3526019"/>
            <a:ext cx="7429694" cy="25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7" y="3060701"/>
            <a:ext cx="7429694" cy="3086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37"/>
          <a:stretch/>
        </p:blipFill>
        <p:spPr>
          <a:xfrm>
            <a:off x="0" y="0"/>
            <a:ext cx="6945807" cy="21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0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07594"/>
            <a:ext cx="7121420" cy="2639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139" y="270002"/>
            <a:ext cx="5046356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06290" cy="36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94371" y="206964"/>
            <a:ext cx="405040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Slobodan </a:t>
            </a:r>
            <a:r>
              <a:rPr lang="en-US" sz="15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Simović</a:t>
            </a:r>
            <a:r>
              <a:rPr lang="en-US" sz="15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(1960., Banja Luka)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vaspitanja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Banjoj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Luci.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Odsjek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1984.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menadžment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2006., 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doktorirao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profesionalnoj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karijeri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domaćim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inozemnim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košarkaškim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klubovima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od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mnogobrojnih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društvenih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savjeta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vrhunski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Olimpijskog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komiteta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Olympic Solidarity Coaching Expert FIBA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IOC.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Objavio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nekoliko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Dobitnik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Zlatne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značke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Košarkaškog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najbolji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(2011)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(2013)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tehnologije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Federacion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de Education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Fisica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Honor of Merit, Bratislava 2016.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redakcije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urednik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redakcije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Enciklopediji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Srpske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koju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uređuje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Akademija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umjetnosti</a:t>
            </a:r>
            <a:r>
              <a:rPr lang="en-US" sz="15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28" y="339886"/>
            <a:ext cx="2939868" cy="364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40" r="1942"/>
          <a:stretch/>
        </p:blipFill>
        <p:spPr>
          <a:xfrm>
            <a:off x="148667" y="269052"/>
            <a:ext cx="2301264" cy="33880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33" y="1963063"/>
            <a:ext cx="2502673" cy="32326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06" y="3394683"/>
            <a:ext cx="2562843" cy="29419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5044532" y="4126535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Slobodan Simović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22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" y="3090720"/>
            <a:ext cx="7132285" cy="3695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37" y="270002"/>
            <a:ext cx="5100857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2" y="1"/>
            <a:ext cx="4531921" cy="28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" y="2720172"/>
            <a:ext cx="7484124" cy="211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424"/>
          <a:stretch/>
        </p:blipFill>
        <p:spPr>
          <a:xfrm>
            <a:off x="0" y="0"/>
            <a:ext cx="7605869" cy="12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5" y="2132709"/>
            <a:ext cx="6528354" cy="4673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41" y="270002"/>
            <a:ext cx="477385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41971" cy="19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7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8" y="3309663"/>
            <a:ext cx="7440580" cy="1687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21" y="270002"/>
            <a:ext cx="4634573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094570" cy="20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9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917"/>
            <a:ext cx="7272811" cy="1941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029" y="270002"/>
            <a:ext cx="4949466" cy="6079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99576" cy="204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48735"/>
            <a:ext cx="6788811" cy="207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5" y="183795"/>
            <a:ext cx="3523985" cy="103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9" y="1483496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Davor Plavec, Professor, MD, MSc, PhD, Children's Hospital Srebrnjak,  Croatia - Vent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4142"/>
          <a:stretch/>
        </p:blipFill>
        <p:spPr bwMode="auto">
          <a:xfrm>
            <a:off x="6388689" y="1472850"/>
            <a:ext cx="4452977" cy="396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511760" y="5617439"/>
            <a:ext cx="3856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Prof.dr.sc Davor Plavec, dr.med.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8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JMI.INFO | Ortoped dr Aleksandar Jakovljević, Banja Luka, Bi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95" y="1589753"/>
            <a:ext cx="3031837" cy="4006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09638" y="5596586"/>
            <a:ext cx="4912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Prof.dr.sc Aleksandar Jakovljević, dr.med.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5" y="183795"/>
            <a:ext cx="3523985" cy="103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32" y="1615019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2398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Univerzitet Crne Go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6"/>
          <a:stretch/>
        </p:blipFill>
        <p:spPr bwMode="auto">
          <a:xfrm>
            <a:off x="6798127" y="1334073"/>
            <a:ext cx="3687308" cy="43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02082" y="5681743"/>
            <a:ext cx="2902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Recenzent</a:t>
            </a:r>
          </a:p>
          <a:p>
            <a:r>
              <a:rPr lang="bs-Latn-BA" sz="2000" dirty="0">
                <a:latin typeface="Arial" panose="020B0604020202020204" pitchFamily="34" charset="0"/>
                <a:cs typeface="Arial" panose="020B0604020202020204" pitchFamily="34" charset="0"/>
              </a:rPr>
              <a:t>Prof.dr. Izet Bajramović.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6" y="315319"/>
            <a:ext cx="3523985" cy="1037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6" y="1674407"/>
            <a:ext cx="3830568" cy="4133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7657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7578155" y="0"/>
            <a:ext cx="4613845" cy="6792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95" r="4034"/>
          <a:stretch/>
        </p:blipFill>
        <p:spPr>
          <a:xfrm>
            <a:off x="3493934" y="0"/>
            <a:ext cx="4069383" cy="6803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275" y="3818694"/>
            <a:ext cx="30024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Rodoljub Petković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166" y="5125321"/>
            <a:ext cx="3276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 Milan Mihajlović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5026" y="2215341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MENADŽMENT SPORTSKIH DOGAĐAJA</a:t>
            </a:r>
          </a:p>
        </p:txBody>
      </p:sp>
    </p:spTree>
    <p:extLst>
      <p:ext uri="{BB962C8B-B14F-4D97-AF65-F5344CB8AC3E}">
        <p14:creationId xmlns:p14="http://schemas.microsoft.com/office/powerpoint/2010/main" val="418804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1634" y="465806"/>
            <a:ext cx="4280644" cy="630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12" y="3184975"/>
            <a:ext cx="7108363" cy="345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412" y="831612"/>
            <a:ext cx="1183694" cy="461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412" y="1425034"/>
            <a:ext cx="6308436" cy="16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4957" y="317942"/>
            <a:ext cx="4937043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Munir</a:t>
            </a:r>
            <a:r>
              <a:rPr lang="en-US" sz="14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Talović</a:t>
            </a:r>
            <a:r>
              <a:rPr lang="en-US" sz="1400" b="1" dirty="0">
                <a:solidFill>
                  <a:srgbClr val="2D4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(1963.,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Prijepolje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završio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Prijepolju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trenersku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fizičku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1988.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Jedanaest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kasnije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magistrirao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2003.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stekao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1996.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2000.,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vanrednog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2007.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Od 2011. je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bs-Latn-BA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od 2017.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Pored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dugogodišnjeg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angažmana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izvođenju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zemljama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okruženja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prodekanske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navrata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nepunom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funkciju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tjelesnog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Bio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Sarajevu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Kao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univerzitetski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radnik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je mentor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magistarskih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doktorskih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Hercegovini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zemljama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okruženja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saradnika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zvanja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koautor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desetina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stručnih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naučnih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radova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knjiga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udžbenika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Timski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FK Sarajevo je, pored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trenerske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karijere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istog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u NS/FS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jedan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od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utemeljitelja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trenera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skladu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UEFA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Konvencijom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Oženjen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otac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djece</a:t>
            </a:r>
            <a:r>
              <a:rPr lang="en-US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8714" y="3956736"/>
            <a:ext cx="2475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</a:p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Prof.dr Munir Talović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0" y="247586"/>
            <a:ext cx="2352506" cy="32404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90" y="224562"/>
            <a:ext cx="2502673" cy="32326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" y="3539383"/>
            <a:ext cx="2562843" cy="3067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354" y="3681807"/>
            <a:ext cx="2424362" cy="28660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4519" r="4626" b="30620"/>
          <a:stretch/>
        </p:blipFill>
        <p:spPr>
          <a:xfrm>
            <a:off x="4762947" y="541514"/>
            <a:ext cx="2367404" cy="3277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918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236856" y="330762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539" y="1580139"/>
            <a:ext cx="7022980" cy="1761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39" y="958780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62794" y="3532864"/>
            <a:ext cx="6834725" cy="2119264"/>
            <a:chOff x="5137254" y="3155706"/>
            <a:chExt cx="6313879" cy="18339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7254" y="3155706"/>
              <a:ext cx="6313879" cy="11158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098" y="4205840"/>
              <a:ext cx="5970970" cy="783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1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89" y="1505525"/>
            <a:ext cx="6357423" cy="4343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89" y="765001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5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432" y="1610797"/>
            <a:ext cx="6750010" cy="364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28" y="819502"/>
            <a:ext cx="1183694" cy="46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17" y="93443"/>
            <a:ext cx="3717569" cy="2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83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69" y="1982173"/>
            <a:ext cx="4419716" cy="13825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82942" y="3311328"/>
            <a:ext cx="6858179" cy="3447267"/>
            <a:chOff x="5240552" y="2869266"/>
            <a:chExt cx="6858179" cy="34472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552" y="2869266"/>
              <a:ext cx="6858179" cy="15675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4776" y="4308066"/>
              <a:ext cx="6749319" cy="200846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880" y="1310836"/>
            <a:ext cx="1997581" cy="615059"/>
          </a:xfrm>
          <a:prstGeom prst="rect">
            <a:avLst/>
          </a:prstGeom>
        </p:spPr>
      </p:pic>
      <p:pic>
        <p:nvPicPr>
          <p:cNvPr id="2050" name="Picture 2" descr="Milan Mihajlović - Fakultet za spo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r="8286"/>
          <a:stretch/>
        </p:blipFill>
        <p:spPr bwMode="auto">
          <a:xfrm>
            <a:off x="5474288" y="300484"/>
            <a:ext cx="2917313" cy="26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322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24" y="3387917"/>
            <a:ext cx="6809192" cy="3412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920" y="2423801"/>
            <a:ext cx="3298458" cy="103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155" y="1634214"/>
            <a:ext cx="1997581" cy="615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40" r="1942"/>
          <a:stretch/>
        </p:blipFill>
        <p:spPr>
          <a:xfrm>
            <a:off x="327690" y="300484"/>
            <a:ext cx="4349960" cy="640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587" y="114946"/>
            <a:ext cx="2402173" cy="3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2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32" y="1"/>
            <a:ext cx="464506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776" y="0"/>
            <a:ext cx="4537085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8907" y="875024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</a:p>
          <a:p>
            <a:pPr algn="ctr"/>
            <a:r>
              <a:rPr lang="bs-Latn-BA" sz="3600" b="1" dirty="0">
                <a:latin typeface="Arial" panose="020B0604020202020204" pitchFamily="34" charset="0"/>
                <a:cs typeface="Arial" panose="020B0604020202020204" pitchFamily="34" charset="0"/>
              </a:rPr>
              <a:t>KNJIGE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72" y="60841"/>
            <a:ext cx="717445" cy="708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7" y="54036"/>
            <a:ext cx="715029" cy="71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" y="100929"/>
            <a:ext cx="939002" cy="6681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4211" y="2111958"/>
            <a:ext cx="3736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SPORTSKI MENADŽMENT</a:t>
            </a:r>
          </a:p>
          <a:p>
            <a:pPr algn="ctr"/>
            <a:r>
              <a:rPr lang="bs-Latn-B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(pojam, značaj i filozofija, razvojne teorije, organizacija i menadžeri, planiranje)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504" y="6393261"/>
            <a:ext cx="342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08.06.2023./13h Hotel Hills Ilidža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209" y="3606279"/>
            <a:ext cx="300247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Autori: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Slobodan Simović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Munir Talović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Haris Alić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Eldin Jelešković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Šemso Ormanović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647" y="5131377"/>
            <a:ext cx="32761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b="1" dirty="0">
                <a:latin typeface="Arial" panose="020B0604020202020204" pitchFamily="34" charset="0"/>
                <a:cs typeface="Arial" panose="020B0604020202020204" pitchFamily="34" charset="0"/>
              </a:rPr>
              <a:t>Recenzenti: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Almir Mašala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Dino Mujkić</a:t>
            </a:r>
          </a:p>
          <a:p>
            <a:pPr algn="ctr"/>
            <a:r>
              <a:rPr lang="bs-Latn-BA" sz="1400" dirty="0">
                <a:latin typeface="Arial" panose="020B0604020202020204" pitchFamily="34" charset="0"/>
                <a:cs typeface="Arial" panose="020B0604020202020204" pitchFamily="34" charset="0"/>
              </a:rPr>
              <a:t>Prof.dr. Dženan Kulović</a:t>
            </a:r>
          </a:p>
        </p:txBody>
      </p:sp>
    </p:spTree>
    <p:extLst>
      <p:ext uri="{BB962C8B-B14F-4D97-AF65-F5344CB8AC3E}">
        <p14:creationId xmlns:p14="http://schemas.microsoft.com/office/powerpoint/2010/main" val="325091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75936" y="242565"/>
            <a:ext cx="5513759" cy="6538704"/>
            <a:chOff x="1104593" y="393955"/>
            <a:chExt cx="5513759" cy="65387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4593" y="978018"/>
              <a:ext cx="5513759" cy="59546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933" y="393955"/>
              <a:ext cx="3445419" cy="5497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39972" y="4021871"/>
            <a:ext cx="5540902" cy="2704898"/>
            <a:chOff x="535361" y="244227"/>
            <a:chExt cx="5540902" cy="27048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33965"/>
            <a:stretch/>
          </p:blipFill>
          <p:spPr>
            <a:xfrm>
              <a:off x="535361" y="666120"/>
              <a:ext cx="5540902" cy="22830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2151" y="244227"/>
              <a:ext cx="1213789" cy="58240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937" y="437934"/>
            <a:ext cx="2468631" cy="3169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9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353" y="3219563"/>
            <a:ext cx="1053890" cy="505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762"/>
          <a:stretch/>
        </p:blipFill>
        <p:spPr>
          <a:xfrm>
            <a:off x="1028264" y="3746669"/>
            <a:ext cx="5178979" cy="3097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743" y="563176"/>
            <a:ext cx="5906258" cy="6281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693" y="611619"/>
            <a:ext cx="2274326" cy="2204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6" y="163502"/>
            <a:ext cx="3152185" cy="35403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9903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30" y="3754996"/>
            <a:ext cx="1053890" cy="505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28" y="847432"/>
            <a:ext cx="5481101" cy="5965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91248" y="4556894"/>
            <a:ext cx="4949380" cy="2151318"/>
            <a:chOff x="1907522" y="1566716"/>
            <a:chExt cx="6106628" cy="26964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b="70166"/>
            <a:stretch/>
          </p:blipFill>
          <p:spPr>
            <a:xfrm>
              <a:off x="1907522" y="1566716"/>
              <a:ext cx="6106628" cy="14005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b="5067"/>
            <a:stretch/>
          </p:blipFill>
          <p:spPr>
            <a:xfrm>
              <a:off x="1952939" y="2788292"/>
              <a:ext cx="6061211" cy="147487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487" y="847432"/>
            <a:ext cx="2447859" cy="1373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486" y="2421390"/>
            <a:ext cx="2447859" cy="13470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5325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25" y="4788359"/>
            <a:ext cx="5341065" cy="2069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300" y="4282681"/>
            <a:ext cx="1053890" cy="505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" y="319748"/>
            <a:ext cx="3608376" cy="4237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746" y="561164"/>
            <a:ext cx="5753250" cy="6232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342" y="21930"/>
            <a:ext cx="4708195" cy="359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657" y="654773"/>
            <a:ext cx="2434814" cy="136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071" y="2438321"/>
            <a:ext cx="2434814" cy="12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7092</Words>
  <Application>Microsoft Macintosh PowerPoint</Application>
  <PresentationFormat>Widescreen</PresentationFormat>
  <Paragraphs>555</Paragraphs>
  <Slides>168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73" baseType="lpstr">
      <vt:lpstr>Arial</vt:lpstr>
      <vt:lpstr>Calibri</vt:lpstr>
      <vt:lpstr>Calibri Light</vt:lpstr>
      <vt:lpstr>Minion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slobo klacar</cp:lastModifiedBy>
  <cp:revision>74</cp:revision>
  <dcterms:created xsi:type="dcterms:W3CDTF">2023-06-01T08:14:35Z</dcterms:created>
  <dcterms:modified xsi:type="dcterms:W3CDTF">2023-06-15T16:27:59Z</dcterms:modified>
</cp:coreProperties>
</file>